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5" r:id="rId4"/>
    <p:sldId id="258" r:id="rId5"/>
    <p:sldId id="259" r:id="rId6"/>
    <p:sldId id="260" r:id="rId7"/>
    <p:sldId id="283" r:id="rId8"/>
    <p:sldId id="281" r:id="rId9"/>
    <p:sldId id="264" r:id="rId10"/>
    <p:sldId id="265" r:id="rId11"/>
    <p:sldId id="266" r:id="rId12"/>
    <p:sldId id="267" r:id="rId13"/>
    <p:sldId id="268" r:id="rId14"/>
    <p:sldId id="269" r:id="rId15"/>
    <p:sldId id="278" r:id="rId16"/>
    <p:sldId id="270" r:id="rId17"/>
    <p:sldId id="274" r:id="rId18"/>
    <p:sldId id="275" r:id="rId19"/>
    <p:sldId id="276" r:id="rId20"/>
    <p:sldId id="277" r:id="rId21"/>
    <p:sldId id="284" r:id="rId22"/>
    <p:sldId id="28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25"/>
  </p:normalViewPr>
  <p:slideViewPr>
    <p:cSldViewPr snapToGrid="0" snapToObjects="1">
      <p:cViewPr varScale="1">
        <p:scale>
          <a:sx n="164" d="100"/>
          <a:sy n="164" d="100"/>
        </p:scale>
        <p:origin x="1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61383-3398-814A-80FC-C7AF4F67E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E502AB-ECC9-A247-A866-0F9D20D8E8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7A434-5A70-7346-89D1-7CF27889E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740A1-A7A2-4046-BE35-2106B3D59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44A56-BA75-4B4F-84BD-73ACF63B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8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9CA73-ED10-3442-BBE3-F0396D5F4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0BF69D-BD50-9542-8D08-8C992E823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E83AB-BA0A-B34A-B40E-2A3BBFF37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26363-6B5D-6B4F-B988-BF8E5BED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69D2C-80F7-324D-8A8D-1229746F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7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960716-C6A4-3A42-9CB3-E62AD93DF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64334F-6429-1141-A15B-8C90B15E4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74079-84D4-4A4D-8734-F2194A6A9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981CA-0542-8940-B40E-304A9E650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56616-6BF7-8047-B0CD-152A97472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1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DDE05-0F0A-0A41-AB64-F84AFFC44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80640-C337-CD4D-801F-58E3FCDA3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093A3-A295-D942-A1A4-8B68DC71B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BC5A2-93C6-E84D-B625-9B907DA63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438EF-4DAB-2E44-AD9B-BB6BE08C9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4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A86DF-6227-8A45-BF0F-954367B06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3D3B3-3398-A844-A0E7-7C591FD09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B0C86-738F-994E-ADBB-5A3714822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5C78E-D4CC-C342-87F0-5E874DC7F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2E6DD-2EFE-1A47-B986-E867888B6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6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8C9AA-BE9A-A14E-A748-34EC8AC60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B0233-7BAE-F642-A06B-0DCBBF8CD3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83D98C-CEDA-7D4C-9468-1E9C00DFB7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22CB5-F763-AE49-B30C-63147F65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53821-7487-8144-B0F7-445BAC6FD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31BED-2FB1-834C-8409-4D284BA2E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21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828EA-1DCD-B54A-B6C2-B3052937B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6CD46-083D-0D46-86CA-1B3BBD9E5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3D170-9737-7C4E-83D7-A623613C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63DCF5-A7AD-0643-8185-73DE98BFB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DF64AA-71B9-C646-B5A2-31A227BA4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18A7D1-7211-8048-84DA-63106BA6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32BC5D-53F5-024B-9A6F-09032EE1D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42414-A3AC-AD49-A60B-DBB8C463A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0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9506D-9717-EF4F-86CB-EAE73E8BB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A69148-1537-304A-BBB8-D0CB41B8F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535275-79D8-094A-B413-710FFD99E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137030-C544-0448-9130-B23D3B76B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8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811A1-BA36-CD43-AD8E-9456F2667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FDC747-FF97-FA4A-8FE7-C21554C65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7BF66F-CD94-AC4E-8418-D28086353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8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7B80-01A2-B547-98AC-B1B19646E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0CDF8-2DFC-D04C-8C0B-7A729C941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0F0EF9-0A6F-8143-BD45-47C7F4C14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88BFDA-D78D-3A41-A826-F00B1477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FE1AA-ADB8-0942-AAAB-7433D73A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10C8E-53D8-B44B-9B82-850654499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E7A64-8FD1-7F4C-B653-94C62AEE7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C8EEB3-EA1F-FF46-A496-D7C9DBFE49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F8355-5D83-7441-BC86-A32293C47A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39D86-C534-CC42-815C-BBBDFFEFE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8AA40-5D2A-4848-86E5-5E3DF2D9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53DEFA-79B6-8549-A24C-EBE600E86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44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36B78E-6EA9-BD4A-95C9-005B6BCF0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0047C-A8D9-5041-8F33-8ECA05102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218D5-8037-C349-978D-AF6650B29D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374C1-5A9E-D849-8695-66017EBD17C7}" type="datetimeFigureOut">
              <a:rPr lang="en-US" smtClean="0"/>
              <a:t>1/10/19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08C86-0192-BE41-8C0A-4F2042E468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2FBAB-A7FD-5A42-93BB-CDE79C40C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53F4D-BD33-9D49-9465-BA2927B8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00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7BBA7-A122-8041-B8EA-423C65145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What’s the Time?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0C14A1-ACBB-2B46-8581-2FD41073F3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Geoff Huston</a:t>
            </a:r>
          </a:p>
          <a:p>
            <a:r>
              <a:rPr lang="en-US" dirty="0"/>
              <a:t>APNIC</a:t>
            </a:r>
          </a:p>
        </p:txBody>
      </p:sp>
    </p:spTree>
    <p:extLst>
      <p:ext uri="{BB962C8B-B14F-4D97-AF65-F5344CB8AC3E}">
        <p14:creationId xmlns:p14="http://schemas.microsoft.com/office/powerpoint/2010/main" val="4144816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>
            <a:extLst>
              <a:ext uri="{FF2B5EF4-FFF2-40B4-BE49-F238E27FC236}">
                <a16:creationId xmlns:a16="http://schemas.microsoft.com/office/drawing/2014/main" id="{0398005B-50FD-B945-AD9E-980ADFB892C7}"/>
              </a:ext>
            </a:extLst>
          </p:cNvPr>
          <p:cNvSpPr/>
          <p:nvPr/>
        </p:nvSpPr>
        <p:spPr>
          <a:xfrm>
            <a:off x="1702146" y="4431732"/>
            <a:ext cx="7100429" cy="1550668"/>
          </a:xfrm>
          <a:custGeom>
            <a:avLst/>
            <a:gdLst>
              <a:gd name="connsiteX0" fmla="*/ 80159 w 7100429"/>
              <a:gd name="connsiteY0" fmla="*/ 504478 h 1550668"/>
              <a:gd name="connsiteX1" fmla="*/ 893820 w 7100429"/>
              <a:gd name="connsiteY1" fmla="*/ 357244 h 1550668"/>
              <a:gd name="connsiteX2" fmla="*/ 2815610 w 7100429"/>
              <a:gd name="connsiteY2" fmla="*/ 62776 h 1550668"/>
              <a:gd name="connsiteX3" fmla="*/ 4923379 w 7100429"/>
              <a:gd name="connsiteY3" fmla="*/ 39529 h 1550668"/>
              <a:gd name="connsiteX4" fmla="*/ 6876166 w 7100429"/>
              <a:gd name="connsiteY4" fmla="*/ 512227 h 1550668"/>
              <a:gd name="connsiteX5" fmla="*/ 7062146 w 7100429"/>
              <a:gd name="connsiteY5" fmla="*/ 659461 h 1550668"/>
              <a:gd name="connsiteX6" fmla="*/ 6914912 w 7100429"/>
              <a:gd name="connsiteY6" fmla="*/ 845441 h 1550668"/>
              <a:gd name="connsiteX7" fmla="*/ 6550701 w 7100429"/>
              <a:gd name="connsiteY7" fmla="*/ 1077915 h 1550668"/>
              <a:gd name="connsiteX8" fmla="*/ 3187569 w 7100429"/>
              <a:gd name="connsiteY8" fmla="*/ 1550614 h 1550668"/>
              <a:gd name="connsiteX9" fmla="*/ 188647 w 7100429"/>
              <a:gd name="connsiteY9" fmla="*/ 1046919 h 1550668"/>
              <a:gd name="connsiteX10" fmla="*/ 459868 w 7100429"/>
              <a:gd name="connsiteY10" fmla="*/ 884187 h 1550668"/>
              <a:gd name="connsiteX11" fmla="*/ 18166 w 7100429"/>
              <a:gd name="connsiteY11" fmla="*/ 1008173 h 1550668"/>
              <a:gd name="connsiteX12" fmla="*/ 126654 w 7100429"/>
              <a:gd name="connsiteY12" fmla="*/ 1201902 h 1550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00429" h="1550668">
                <a:moveTo>
                  <a:pt x="80159" y="504478"/>
                </a:moveTo>
                <a:cubicBezTo>
                  <a:pt x="259035" y="467669"/>
                  <a:pt x="893820" y="357244"/>
                  <a:pt x="893820" y="357244"/>
                </a:cubicBezTo>
                <a:cubicBezTo>
                  <a:pt x="1349728" y="283627"/>
                  <a:pt x="2144017" y="115728"/>
                  <a:pt x="2815610" y="62776"/>
                </a:cubicBezTo>
                <a:cubicBezTo>
                  <a:pt x="3487203" y="9824"/>
                  <a:pt x="4246620" y="-35380"/>
                  <a:pt x="4923379" y="39529"/>
                </a:cubicBezTo>
                <a:cubicBezTo>
                  <a:pt x="5600138" y="114437"/>
                  <a:pt x="6519705" y="408905"/>
                  <a:pt x="6876166" y="512227"/>
                </a:cubicBezTo>
                <a:cubicBezTo>
                  <a:pt x="7232627" y="615549"/>
                  <a:pt x="7055688" y="603925"/>
                  <a:pt x="7062146" y="659461"/>
                </a:cubicBezTo>
                <a:cubicBezTo>
                  <a:pt x="7068604" y="714997"/>
                  <a:pt x="7000153" y="775699"/>
                  <a:pt x="6914912" y="845441"/>
                </a:cubicBezTo>
                <a:cubicBezTo>
                  <a:pt x="6829671" y="915183"/>
                  <a:pt x="7171925" y="960386"/>
                  <a:pt x="6550701" y="1077915"/>
                </a:cubicBezTo>
                <a:cubicBezTo>
                  <a:pt x="5929477" y="1195444"/>
                  <a:pt x="4247911" y="1555780"/>
                  <a:pt x="3187569" y="1550614"/>
                </a:cubicBezTo>
                <a:cubicBezTo>
                  <a:pt x="2127227" y="1545448"/>
                  <a:pt x="643264" y="1157990"/>
                  <a:pt x="188647" y="1046919"/>
                </a:cubicBezTo>
                <a:cubicBezTo>
                  <a:pt x="-265970" y="935848"/>
                  <a:pt x="488281" y="890645"/>
                  <a:pt x="459868" y="884187"/>
                </a:cubicBezTo>
                <a:cubicBezTo>
                  <a:pt x="431455" y="877729"/>
                  <a:pt x="73702" y="955221"/>
                  <a:pt x="18166" y="1008173"/>
                </a:cubicBezTo>
                <a:cubicBezTo>
                  <a:pt x="-37370" y="1061125"/>
                  <a:pt x="44642" y="1131513"/>
                  <a:pt x="126654" y="1201902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08F0A161-7233-6C4B-AD1A-E7BB043C5195}"/>
              </a:ext>
            </a:extLst>
          </p:cNvPr>
          <p:cNvSpPr/>
          <p:nvPr/>
        </p:nvSpPr>
        <p:spPr>
          <a:xfrm>
            <a:off x="1838115" y="4378271"/>
            <a:ext cx="1863407" cy="401237"/>
          </a:xfrm>
          <a:custGeom>
            <a:avLst/>
            <a:gdLst>
              <a:gd name="connsiteX0" fmla="*/ 37180 w 1863407"/>
              <a:gd name="connsiteY0" fmla="*/ 0 h 401237"/>
              <a:gd name="connsiteX1" fmla="*/ 29431 w 1863407"/>
              <a:gd name="connsiteY1" fmla="*/ 302217 h 401237"/>
              <a:gd name="connsiteX2" fmla="*/ 52678 w 1863407"/>
              <a:gd name="connsiteY2" fmla="*/ 387458 h 401237"/>
              <a:gd name="connsiteX3" fmla="*/ 657112 w 1863407"/>
              <a:gd name="connsiteY3" fmla="*/ 364210 h 401237"/>
              <a:gd name="connsiteX4" fmla="*/ 1455275 w 1863407"/>
              <a:gd name="connsiteY4" fmla="*/ 371960 h 401237"/>
              <a:gd name="connsiteX5" fmla="*/ 1803987 w 1863407"/>
              <a:gd name="connsiteY5" fmla="*/ 379709 h 401237"/>
              <a:gd name="connsiteX6" fmla="*/ 1850482 w 1863407"/>
              <a:gd name="connsiteY6" fmla="*/ 379709 h 401237"/>
              <a:gd name="connsiteX7" fmla="*/ 1858231 w 1863407"/>
              <a:gd name="connsiteY7" fmla="*/ 92990 h 401237"/>
              <a:gd name="connsiteX8" fmla="*/ 1780739 w 1863407"/>
              <a:gd name="connsiteY8" fmla="*/ 85241 h 401237"/>
              <a:gd name="connsiteX9" fmla="*/ 912834 w 1863407"/>
              <a:gd name="connsiteY9" fmla="*/ 23248 h 401237"/>
              <a:gd name="connsiteX10" fmla="*/ 145668 w 1863407"/>
              <a:gd name="connsiteY10" fmla="*/ 15498 h 401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3407" h="401237">
                <a:moveTo>
                  <a:pt x="37180" y="0"/>
                </a:moveTo>
                <a:cubicBezTo>
                  <a:pt x="32014" y="118820"/>
                  <a:pt x="26848" y="237641"/>
                  <a:pt x="29431" y="302217"/>
                </a:cubicBezTo>
                <a:cubicBezTo>
                  <a:pt x="32014" y="366793"/>
                  <a:pt x="-51935" y="377126"/>
                  <a:pt x="52678" y="387458"/>
                </a:cubicBezTo>
                <a:cubicBezTo>
                  <a:pt x="157291" y="397790"/>
                  <a:pt x="657112" y="364210"/>
                  <a:pt x="657112" y="364210"/>
                </a:cubicBezTo>
                <a:lnTo>
                  <a:pt x="1455275" y="371960"/>
                </a:lnTo>
                <a:lnTo>
                  <a:pt x="1803987" y="379709"/>
                </a:lnTo>
                <a:cubicBezTo>
                  <a:pt x="1869855" y="381000"/>
                  <a:pt x="1841441" y="427495"/>
                  <a:pt x="1850482" y="379709"/>
                </a:cubicBezTo>
                <a:cubicBezTo>
                  <a:pt x="1859523" y="331923"/>
                  <a:pt x="1869855" y="142068"/>
                  <a:pt x="1858231" y="92990"/>
                </a:cubicBezTo>
                <a:cubicBezTo>
                  <a:pt x="1846607" y="43912"/>
                  <a:pt x="1780739" y="85241"/>
                  <a:pt x="1780739" y="85241"/>
                </a:cubicBezTo>
                <a:cubicBezTo>
                  <a:pt x="1623173" y="73617"/>
                  <a:pt x="1185346" y="34872"/>
                  <a:pt x="912834" y="23248"/>
                </a:cubicBezTo>
                <a:cubicBezTo>
                  <a:pt x="640322" y="11624"/>
                  <a:pt x="392995" y="13561"/>
                  <a:pt x="145668" y="15498"/>
                </a:cubicBezTo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45DD7E-5D21-784C-9A18-26C83E672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NTP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6DBAD-952C-5641-BE0D-C3E9509FC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3374"/>
            <a:ext cx="10515600" cy="4351338"/>
          </a:xfrm>
        </p:spPr>
        <p:txBody>
          <a:bodyPr/>
          <a:lstStyle/>
          <a:p>
            <a:r>
              <a:rPr lang="en-US" dirty="0"/>
              <a:t>Time sources are classified by their accuracy</a:t>
            </a:r>
          </a:p>
          <a:p>
            <a:pPr lvl="1"/>
            <a:r>
              <a:rPr lang="en-US" dirty="0"/>
              <a:t>A Stratum 0 server is a reference clock (GPS or cesium)</a:t>
            </a:r>
          </a:p>
          <a:p>
            <a:pPr lvl="1"/>
            <a:r>
              <a:rPr lang="en-US" dirty="0"/>
              <a:t>A Stratum 1 server is directly connected to a reference clock source</a:t>
            </a:r>
          </a:p>
          <a:p>
            <a:pPr lvl="1"/>
            <a:r>
              <a:rPr lang="en-US" dirty="0"/>
              <a:t>A Stratum 2 server receives its time from a Stratum 1 server, and so on</a:t>
            </a:r>
          </a:p>
          <a:p>
            <a:r>
              <a:rPr lang="en-US" dirty="0"/>
              <a:t>NTP is a simple clock exchange UDP protocol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CF4D30A6-4B1D-2A45-9A86-7C7F687D0B97}"/>
              </a:ext>
            </a:extLst>
          </p:cNvPr>
          <p:cNvSpPr/>
          <p:nvPr/>
        </p:nvSpPr>
        <p:spPr>
          <a:xfrm>
            <a:off x="720671" y="4982705"/>
            <a:ext cx="7749" cy="588936"/>
          </a:xfrm>
          <a:custGeom>
            <a:avLst/>
            <a:gdLst>
              <a:gd name="connsiteX0" fmla="*/ 7749 w 7749"/>
              <a:gd name="connsiteY0" fmla="*/ 0 h 588936"/>
              <a:gd name="connsiteX1" fmla="*/ 0 w 7749"/>
              <a:gd name="connsiteY1" fmla="*/ 588936 h 588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749" h="588936">
                <a:moveTo>
                  <a:pt x="7749" y="0"/>
                </a:moveTo>
                <a:lnTo>
                  <a:pt x="0" y="5889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9EC1FF45-7CCF-A649-A947-BB99DB2226EC}"/>
              </a:ext>
            </a:extLst>
          </p:cNvPr>
          <p:cNvSpPr/>
          <p:nvPr/>
        </p:nvSpPr>
        <p:spPr>
          <a:xfrm>
            <a:off x="751668" y="4939466"/>
            <a:ext cx="842988" cy="671693"/>
          </a:xfrm>
          <a:custGeom>
            <a:avLst/>
            <a:gdLst>
              <a:gd name="connsiteX0" fmla="*/ 23247 w 842988"/>
              <a:gd name="connsiteY0" fmla="*/ 35490 h 671693"/>
              <a:gd name="connsiteX1" fmla="*/ 751668 w 842988"/>
              <a:gd name="connsiteY1" fmla="*/ 27741 h 671693"/>
              <a:gd name="connsiteX2" fmla="*/ 790413 w 842988"/>
              <a:gd name="connsiteY2" fmla="*/ 50988 h 671693"/>
              <a:gd name="connsiteX3" fmla="*/ 790413 w 842988"/>
              <a:gd name="connsiteY3" fmla="*/ 632175 h 671693"/>
              <a:gd name="connsiteX4" fmla="*/ 782664 w 842988"/>
              <a:gd name="connsiteY4" fmla="*/ 624426 h 671693"/>
              <a:gd name="connsiteX5" fmla="*/ 0 w 842988"/>
              <a:gd name="connsiteY5" fmla="*/ 663171 h 671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2988" h="671693">
                <a:moveTo>
                  <a:pt x="23247" y="35490"/>
                </a:moveTo>
                <a:lnTo>
                  <a:pt x="751668" y="27741"/>
                </a:lnTo>
                <a:cubicBezTo>
                  <a:pt x="879529" y="30324"/>
                  <a:pt x="783956" y="-49751"/>
                  <a:pt x="790413" y="50988"/>
                </a:cubicBezTo>
                <a:cubicBezTo>
                  <a:pt x="796871" y="151727"/>
                  <a:pt x="791705" y="536602"/>
                  <a:pt x="790413" y="632175"/>
                </a:cubicBezTo>
                <a:cubicBezTo>
                  <a:pt x="789122" y="727748"/>
                  <a:pt x="914400" y="619260"/>
                  <a:pt x="782664" y="624426"/>
                </a:cubicBezTo>
                <a:cubicBezTo>
                  <a:pt x="650929" y="629592"/>
                  <a:pt x="325464" y="646381"/>
                  <a:pt x="0" y="66317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0564023-4059-C54D-BD67-735B41DC4851}"/>
              </a:ext>
            </a:extLst>
          </p:cNvPr>
          <p:cNvSpPr/>
          <p:nvPr/>
        </p:nvSpPr>
        <p:spPr>
          <a:xfrm>
            <a:off x="759417" y="4757980"/>
            <a:ext cx="240224" cy="178230"/>
          </a:xfrm>
          <a:custGeom>
            <a:avLst/>
            <a:gdLst>
              <a:gd name="connsiteX0" fmla="*/ 0 w 240224"/>
              <a:gd name="connsiteY0" fmla="*/ 178230 h 178230"/>
              <a:gd name="connsiteX1" fmla="*/ 240224 w 240224"/>
              <a:gd name="connsiteY1" fmla="*/ 0 h 178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0224" h="178230">
                <a:moveTo>
                  <a:pt x="0" y="178230"/>
                </a:moveTo>
                <a:lnTo>
                  <a:pt x="240224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7683B90-5665-E745-9614-1BA1EC4AE712}"/>
              </a:ext>
            </a:extLst>
          </p:cNvPr>
          <p:cNvSpPr/>
          <p:nvPr/>
        </p:nvSpPr>
        <p:spPr>
          <a:xfrm>
            <a:off x="1053885" y="4694956"/>
            <a:ext cx="716854" cy="876685"/>
          </a:xfrm>
          <a:custGeom>
            <a:avLst/>
            <a:gdLst>
              <a:gd name="connsiteX0" fmla="*/ 0 w 716854"/>
              <a:gd name="connsiteY0" fmla="*/ 39776 h 876685"/>
              <a:gd name="connsiteX1" fmla="*/ 426203 w 716854"/>
              <a:gd name="connsiteY1" fmla="*/ 32027 h 876685"/>
              <a:gd name="connsiteX2" fmla="*/ 674176 w 716854"/>
              <a:gd name="connsiteY2" fmla="*/ 16529 h 876685"/>
              <a:gd name="connsiteX3" fmla="*/ 697423 w 716854"/>
              <a:gd name="connsiteY3" fmla="*/ 55275 h 876685"/>
              <a:gd name="connsiteX4" fmla="*/ 697423 w 716854"/>
              <a:gd name="connsiteY4" fmla="*/ 605464 h 876685"/>
              <a:gd name="connsiteX5" fmla="*/ 705173 w 716854"/>
              <a:gd name="connsiteY5" fmla="*/ 744949 h 876685"/>
              <a:gd name="connsiteX6" fmla="*/ 519193 w 716854"/>
              <a:gd name="connsiteY6" fmla="*/ 876685 h 876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6854" h="876685">
                <a:moveTo>
                  <a:pt x="0" y="39776"/>
                </a:moveTo>
                <a:lnTo>
                  <a:pt x="426203" y="32027"/>
                </a:lnTo>
                <a:cubicBezTo>
                  <a:pt x="538566" y="28153"/>
                  <a:pt x="628973" y="12654"/>
                  <a:pt x="674176" y="16529"/>
                </a:cubicBezTo>
                <a:cubicBezTo>
                  <a:pt x="719379" y="20404"/>
                  <a:pt x="693549" y="-42881"/>
                  <a:pt x="697423" y="55275"/>
                </a:cubicBezTo>
                <a:cubicBezTo>
                  <a:pt x="701297" y="153431"/>
                  <a:pt x="696131" y="490518"/>
                  <a:pt x="697423" y="605464"/>
                </a:cubicBezTo>
                <a:cubicBezTo>
                  <a:pt x="698715" y="720410"/>
                  <a:pt x="734878" y="699746"/>
                  <a:pt x="705173" y="744949"/>
                </a:cubicBezTo>
                <a:cubicBezTo>
                  <a:pt x="675468" y="790152"/>
                  <a:pt x="597330" y="833418"/>
                  <a:pt x="519193" y="87668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DBFC8DD6-16C1-CB4C-A356-B2652B42BBDB}"/>
              </a:ext>
            </a:extLst>
          </p:cNvPr>
          <p:cNvSpPr/>
          <p:nvPr/>
        </p:nvSpPr>
        <p:spPr>
          <a:xfrm>
            <a:off x="1565329" y="4719234"/>
            <a:ext cx="154983" cy="193729"/>
          </a:xfrm>
          <a:custGeom>
            <a:avLst/>
            <a:gdLst>
              <a:gd name="connsiteX0" fmla="*/ 0 w 154983"/>
              <a:gd name="connsiteY0" fmla="*/ 193729 h 193729"/>
              <a:gd name="connsiteX1" fmla="*/ 69742 w 154983"/>
              <a:gd name="connsiteY1" fmla="*/ 131735 h 193729"/>
              <a:gd name="connsiteX2" fmla="*/ 154983 w 154983"/>
              <a:gd name="connsiteY2" fmla="*/ 0 h 193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983" h="193729">
                <a:moveTo>
                  <a:pt x="0" y="193729"/>
                </a:moveTo>
                <a:cubicBezTo>
                  <a:pt x="21956" y="178876"/>
                  <a:pt x="43912" y="164023"/>
                  <a:pt x="69742" y="131735"/>
                </a:cubicBezTo>
                <a:cubicBezTo>
                  <a:pt x="95572" y="99447"/>
                  <a:pt x="125277" y="49723"/>
                  <a:pt x="154983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D3F289-6543-3B4D-8DDF-3AE5AA3252CE}"/>
              </a:ext>
            </a:extLst>
          </p:cNvPr>
          <p:cNvSpPr txBox="1"/>
          <p:nvPr/>
        </p:nvSpPr>
        <p:spPr>
          <a:xfrm>
            <a:off x="1824983" y="4388648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hnbergHand" pitchFamily="2" charset="0"/>
              </a:rPr>
              <a:t>1 – client time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1A6E339-8458-B544-B5A2-79853E198A8E}"/>
              </a:ext>
            </a:extLst>
          </p:cNvPr>
          <p:cNvGrpSpPr/>
          <p:nvPr/>
        </p:nvGrpSpPr>
        <p:grpSpPr>
          <a:xfrm>
            <a:off x="2008269" y="5269196"/>
            <a:ext cx="2229290" cy="683925"/>
            <a:chOff x="8493071" y="3339885"/>
            <a:chExt cx="2229290" cy="683925"/>
          </a:xfrm>
        </p:grpSpPr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423F080-65C8-9E44-A6E9-F1E200C44EF5}"/>
                </a:ext>
              </a:extLst>
            </p:cNvPr>
            <p:cNvSpPr/>
            <p:nvPr/>
          </p:nvSpPr>
          <p:spPr>
            <a:xfrm>
              <a:off x="8493071" y="3339885"/>
              <a:ext cx="2103933" cy="683925"/>
            </a:xfrm>
            <a:custGeom>
              <a:avLst/>
              <a:gdLst>
                <a:gd name="connsiteX0" fmla="*/ 0 w 2103933"/>
                <a:gd name="connsiteY0" fmla="*/ 7749 h 683925"/>
                <a:gd name="connsiteX1" fmla="*/ 15498 w 2103933"/>
                <a:gd name="connsiteY1" fmla="*/ 317715 h 683925"/>
                <a:gd name="connsiteX2" fmla="*/ 15498 w 2103933"/>
                <a:gd name="connsiteY2" fmla="*/ 612183 h 683925"/>
                <a:gd name="connsiteX3" fmla="*/ 15498 w 2103933"/>
                <a:gd name="connsiteY3" fmla="*/ 681925 h 683925"/>
                <a:gd name="connsiteX4" fmla="*/ 54244 w 2103933"/>
                <a:gd name="connsiteY4" fmla="*/ 666427 h 683925"/>
                <a:gd name="connsiteX5" fmla="*/ 333214 w 2103933"/>
                <a:gd name="connsiteY5" fmla="*/ 674176 h 683925"/>
                <a:gd name="connsiteX6" fmla="*/ 1921790 w 2103933"/>
                <a:gd name="connsiteY6" fmla="*/ 658678 h 683925"/>
                <a:gd name="connsiteX7" fmla="*/ 2084522 w 2103933"/>
                <a:gd name="connsiteY7" fmla="*/ 635430 h 683925"/>
                <a:gd name="connsiteX8" fmla="*/ 2061275 w 2103933"/>
                <a:gd name="connsiteY8" fmla="*/ 464949 h 683925"/>
                <a:gd name="connsiteX9" fmla="*/ 2030278 w 2103933"/>
                <a:gd name="connsiteY9" fmla="*/ 69742 h 683925"/>
                <a:gd name="connsiteX10" fmla="*/ 2007031 w 2103933"/>
                <a:gd name="connsiteY10" fmla="*/ 23247 h 683925"/>
                <a:gd name="connsiteX11" fmla="*/ 1503336 w 2103933"/>
                <a:gd name="connsiteY11" fmla="*/ 23247 h 683925"/>
                <a:gd name="connsiteX12" fmla="*/ 581187 w 2103933"/>
                <a:gd name="connsiteY12" fmla="*/ 0 h 683925"/>
                <a:gd name="connsiteX13" fmla="*/ 77492 w 2103933"/>
                <a:gd name="connsiteY13" fmla="*/ 23247 h 683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03933" h="683925">
                  <a:moveTo>
                    <a:pt x="0" y="7749"/>
                  </a:moveTo>
                  <a:cubicBezTo>
                    <a:pt x="6457" y="112362"/>
                    <a:pt x="12915" y="216976"/>
                    <a:pt x="15498" y="317715"/>
                  </a:cubicBezTo>
                  <a:cubicBezTo>
                    <a:pt x="18081" y="418454"/>
                    <a:pt x="15498" y="612183"/>
                    <a:pt x="15498" y="612183"/>
                  </a:cubicBezTo>
                  <a:cubicBezTo>
                    <a:pt x="15498" y="672885"/>
                    <a:pt x="9040" y="672884"/>
                    <a:pt x="15498" y="681925"/>
                  </a:cubicBezTo>
                  <a:cubicBezTo>
                    <a:pt x="21956" y="690966"/>
                    <a:pt x="54244" y="666427"/>
                    <a:pt x="54244" y="666427"/>
                  </a:cubicBezTo>
                  <a:lnTo>
                    <a:pt x="333214" y="674176"/>
                  </a:lnTo>
                  <a:lnTo>
                    <a:pt x="1921790" y="658678"/>
                  </a:lnTo>
                  <a:cubicBezTo>
                    <a:pt x="2213675" y="652220"/>
                    <a:pt x="2061275" y="667718"/>
                    <a:pt x="2084522" y="635430"/>
                  </a:cubicBezTo>
                  <a:cubicBezTo>
                    <a:pt x="2107770" y="603142"/>
                    <a:pt x="2070316" y="559230"/>
                    <a:pt x="2061275" y="464949"/>
                  </a:cubicBezTo>
                  <a:cubicBezTo>
                    <a:pt x="2052234" y="370668"/>
                    <a:pt x="2039319" y="143359"/>
                    <a:pt x="2030278" y="69742"/>
                  </a:cubicBezTo>
                  <a:cubicBezTo>
                    <a:pt x="2021237" y="-3875"/>
                    <a:pt x="2094855" y="30996"/>
                    <a:pt x="2007031" y="23247"/>
                  </a:cubicBezTo>
                  <a:cubicBezTo>
                    <a:pt x="1919207" y="15498"/>
                    <a:pt x="1503336" y="23247"/>
                    <a:pt x="1503336" y="23247"/>
                  </a:cubicBezTo>
                  <a:lnTo>
                    <a:pt x="581187" y="0"/>
                  </a:lnTo>
                  <a:cubicBezTo>
                    <a:pt x="343546" y="0"/>
                    <a:pt x="210519" y="11623"/>
                    <a:pt x="77492" y="23247"/>
                  </a:cubicBezTo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3FFD37C-2653-9A45-91FF-69DDFD74B4FB}"/>
                </a:ext>
              </a:extLst>
            </p:cNvPr>
            <p:cNvSpPr txBox="1"/>
            <p:nvPr/>
          </p:nvSpPr>
          <p:spPr>
            <a:xfrm>
              <a:off x="8525926" y="3361184"/>
              <a:ext cx="21964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hnbergHand" pitchFamily="2" charset="0"/>
                </a:rPr>
                <a:t>1 – client time</a:t>
              </a:r>
            </a:p>
            <a:p>
              <a:r>
                <a:rPr lang="en-US" dirty="0">
                  <a:latin typeface="AhnbergHand" pitchFamily="2" charset="0"/>
                </a:rPr>
                <a:t>2 – server time</a:t>
              </a:r>
            </a:p>
          </p:txBody>
        </p:sp>
      </p:grpSp>
      <p:sp>
        <p:nvSpPr>
          <p:cNvPr id="11" name="Freeform 10">
            <a:extLst>
              <a:ext uri="{FF2B5EF4-FFF2-40B4-BE49-F238E27FC236}">
                <a16:creationId xmlns:a16="http://schemas.microsoft.com/office/drawing/2014/main" id="{990781FF-2BFA-1A4E-A75A-8F7349D868F0}"/>
              </a:ext>
            </a:extLst>
          </p:cNvPr>
          <p:cNvSpPr/>
          <p:nvPr/>
        </p:nvSpPr>
        <p:spPr>
          <a:xfrm>
            <a:off x="8677367" y="4940458"/>
            <a:ext cx="7749" cy="588936"/>
          </a:xfrm>
          <a:custGeom>
            <a:avLst/>
            <a:gdLst>
              <a:gd name="connsiteX0" fmla="*/ 7749 w 7749"/>
              <a:gd name="connsiteY0" fmla="*/ 0 h 588936"/>
              <a:gd name="connsiteX1" fmla="*/ 0 w 7749"/>
              <a:gd name="connsiteY1" fmla="*/ 588936 h 588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749" h="588936">
                <a:moveTo>
                  <a:pt x="7749" y="0"/>
                </a:moveTo>
                <a:lnTo>
                  <a:pt x="0" y="588936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6B2A88D-0A14-CD4B-A885-8154690CAC51}"/>
              </a:ext>
            </a:extLst>
          </p:cNvPr>
          <p:cNvSpPr/>
          <p:nvPr/>
        </p:nvSpPr>
        <p:spPr>
          <a:xfrm>
            <a:off x="8708364" y="4897219"/>
            <a:ext cx="842988" cy="671693"/>
          </a:xfrm>
          <a:custGeom>
            <a:avLst/>
            <a:gdLst>
              <a:gd name="connsiteX0" fmla="*/ 23247 w 842988"/>
              <a:gd name="connsiteY0" fmla="*/ 35490 h 671693"/>
              <a:gd name="connsiteX1" fmla="*/ 751668 w 842988"/>
              <a:gd name="connsiteY1" fmla="*/ 27741 h 671693"/>
              <a:gd name="connsiteX2" fmla="*/ 790413 w 842988"/>
              <a:gd name="connsiteY2" fmla="*/ 50988 h 671693"/>
              <a:gd name="connsiteX3" fmla="*/ 790413 w 842988"/>
              <a:gd name="connsiteY3" fmla="*/ 632175 h 671693"/>
              <a:gd name="connsiteX4" fmla="*/ 782664 w 842988"/>
              <a:gd name="connsiteY4" fmla="*/ 624426 h 671693"/>
              <a:gd name="connsiteX5" fmla="*/ 0 w 842988"/>
              <a:gd name="connsiteY5" fmla="*/ 663171 h 671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2988" h="671693">
                <a:moveTo>
                  <a:pt x="23247" y="35490"/>
                </a:moveTo>
                <a:lnTo>
                  <a:pt x="751668" y="27741"/>
                </a:lnTo>
                <a:cubicBezTo>
                  <a:pt x="879529" y="30324"/>
                  <a:pt x="783956" y="-49751"/>
                  <a:pt x="790413" y="50988"/>
                </a:cubicBezTo>
                <a:cubicBezTo>
                  <a:pt x="796871" y="151727"/>
                  <a:pt x="791705" y="536602"/>
                  <a:pt x="790413" y="632175"/>
                </a:cubicBezTo>
                <a:cubicBezTo>
                  <a:pt x="789122" y="727748"/>
                  <a:pt x="914400" y="619260"/>
                  <a:pt x="782664" y="624426"/>
                </a:cubicBezTo>
                <a:cubicBezTo>
                  <a:pt x="650929" y="629592"/>
                  <a:pt x="325464" y="646381"/>
                  <a:pt x="0" y="66317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F7B237FE-297F-464E-8A45-F60B1A36CC7E}"/>
              </a:ext>
            </a:extLst>
          </p:cNvPr>
          <p:cNvSpPr/>
          <p:nvPr/>
        </p:nvSpPr>
        <p:spPr>
          <a:xfrm>
            <a:off x="8716113" y="4715733"/>
            <a:ext cx="240224" cy="178230"/>
          </a:xfrm>
          <a:custGeom>
            <a:avLst/>
            <a:gdLst>
              <a:gd name="connsiteX0" fmla="*/ 0 w 240224"/>
              <a:gd name="connsiteY0" fmla="*/ 178230 h 178230"/>
              <a:gd name="connsiteX1" fmla="*/ 240224 w 240224"/>
              <a:gd name="connsiteY1" fmla="*/ 0 h 178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0224" h="178230">
                <a:moveTo>
                  <a:pt x="0" y="178230"/>
                </a:moveTo>
                <a:lnTo>
                  <a:pt x="240224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B3358A40-25E0-8C4E-B2B3-CB4D4A3809D8}"/>
              </a:ext>
            </a:extLst>
          </p:cNvPr>
          <p:cNvSpPr/>
          <p:nvPr/>
        </p:nvSpPr>
        <p:spPr>
          <a:xfrm>
            <a:off x="9010581" y="4652709"/>
            <a:ext cx="716854" cy="876685"/>
          </a:xfrm>
          <a:custGeom>
            <a:avLst/>
            <a:gdLst>
              <a:gd name="connsiteX0" fmla="*/ 0 w 716854"/>
              <a:gd name="connsiteY0" fmla="*/ 39776 h 876685"/>
              <a:gd name="connsiteX1" fmla="*/ 426203 w 716854"/>
              <a:gd name="connsiteY1" fmla="*/ 32027 h 876685"/>
              <a:gd name="connsiteX2" fmla="*/ 674176 w 716854"/>
              <a:gd name="connsiteY2" fmla="*/ 16529 h 876685"/>
              <a:gd name="connsiteX3" fmla="*/ 697423 w 716854"/>
              <a:gd name="connsiteY3" fmla="*/ 55275 h 876685"/>
              <a:gd name="connsiteX4" fmla="*/ 697423 w 716854"/>
              <a:gd name="connsiteY4" fmla="*/ 605464 h 876685"/>
              <a:gd name="connsiteX5" fmla="*/ 705173 w 716854"/>
              <a:gd name="connsiteY5" fmla="*/ 744949 h 876685"/>
              <a:gd name="connsiteX6" fmla="*/ 519193 w 716854"/>
              <a:gd name="connsiteY6" fmla="*/ 876685 h 876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6854" h="876685">
                <a:moveTo>
                  <a:pt x="0" y="39776"/>
                </a:moveTo>
                <a:lnTo>
                  <a:pt x="426203" y="32027"/>
                </a:lnTo>
                <a:cubicBezTo>
                  <a:pt x="538566" y="28153"/>
                  <a:pt x="628973" y="12654"/>
                  <a:pt x="674176" y="16529"/>
                </a:cubicBezTo>
                <a:cubicBezTo>
                  <a:pt x="719379" y="20404"/>
                  <a:pt x="693549" y="-42881"/>
                  <a:pt x="697423" y="55275"/>
                </a:cubicBezTo>
                <a:cubicBezTo>
                  <a:pt x="701297" y="153431"/>
                  <a:pt x="696131" y="490518"/>
                  <a:pt x="697423" y="605464"/>
                </a:cubicBezTo>
                <a:cubicBezTo>
                  <a:pt x="698715" y="720410"/>
                  <a:pt x="734878" y="699746"/>
                  <a:pt x="705173" y="744949"/>
                </a:cubicBezTo>
                <a:cubicBezTo>
                  <a:pt x="675468" y="790152"/>
                  <a:pt x="597330" y="833418"/>
                  <a:pt x="519193" y="876685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4A19127-5B37-7141-B8E9-A8A4D745465B}"/>
              </a:ext>
            </a:extLst>
          </p:cNvPr>
          <p:cNvSpPr/>
          <p:nvPr/>
        </p:nvSpPr>
        <p:spPr>
          <a:xfrm>
            <a:off x="9522025" y="4676987"/>
            <a:ext cx="154983" cy="193729"/>
          </a:xfrm>
          <a:custGeom>
            <a:avLst/>
            <a:gdLst>
              <a:gd name="connsiteX0" fmla="*/ 0 w 154983"/>
              <a:gd name="connsiteY0" fmla="*/ 193729 h 193729"/>
              <a:gd name="connsiteX1" fmla="*/ 69742 w 154983"/>
              <a:gd name="connsiteY1" fmla="*/ 131735 h 193729"/>
              <a:gd name="connsiteX2" fmla="*/ 154983 w 154983"/>
              <a:gd name="connsiteY2" fmla="*/ 0 h 193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983" h="193729">
                <a:moveTo>
                  <a:pt x="0" y="193729"/>
                </a:moveTo>
                <a:cubicBezTo>
                  <a:pt x="21956" y="178876"/>
                  <a:pt x="43912" y="164023"/>
                  <a:pt x="69742" y="131735"/>
                </a:cubicBezTo>
                <a:cubicBezTo>
                  <a:pt x="95572" y="99447"/>
                  <a:pt x="125277" y="49723"/>
                  <a:pt x="154983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8EB69EE-1D4B-2B41-A252-F5523C9A0E98}"/>
              </a:ext>
            </a:extLst>
          </p:cNvPr>
          <p:cNvSpPr txBox="1"/>
          <p:nvPr/>
        </p:nvSpPr>
        <p:spPr>
          <a:xfrm>
            <a:off x="1494140" y="4460563"/>
            <a:ext cx="2984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T1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A47FC6-DC31-0A49-A47A-80AD679D0189}"/>
              </a:ext>
            </a:extLst>
          </p:cNvPr>
          <p:cNvSpPr txBox="1"/>
          <p:nvPr/>
        </p:nvSpPr>
        <p:spPr>
          <a:xfrm>
            <a:off x="8525926" y="5640481"/>
            <a:ext cx="2984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T3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2C3861-E42C-F747-8C6D-1915C61849C3}"/>
              </a:ext>
            </a:extLst>
          </p:cNvPr>
          <p:cNvSpPr txBox="1"/>
          <p:nvPr/>
        </p:nvSpPr>
        <p:spPr>
          <a:xfrm>
            <a:off x="1201441" y="5661604"/>
            <a:ext cx="2984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T4</a:t>
            </a: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D4D1A6A4-537B-C744-9959-4B7BED6E28C2}"/>
              </a:ext>
            </a:extLst>
          </p:cNvPr>
          <p:cNvSpPr/>
          <p:nvPr/>
        </p:nvSpPr>
        <p:spPr>
          <a:xfrm>
            <a:off x="6742409" y="4472681"/>
            <a:ext cx="1863407" cy="401237"/>
          </a:xfrm>
          <a:custGeom>
            <a:avLst/>
            <a:gdLst>
              <a:gd name="connsiteX0" fmla="*/ 37180 w 1863407"/>
              <a:gd name="connsiteY0" fmla="*/ 0 h 401237"/>
              <a:gd name="connsiteX1" fmla="*/ 29431 w 1863407"/>
              <a:gd name="connsiteY1" fmla="*/ 302217 h 401237"/>
              <a:gd name="connsiteX2" fmla="*/ 52678 w 1863407"/>
              <a:gd name="connsiteY2" fmla="*/ 387458 h 401237"/>
              <a:gd name="connsiteX3" fmla="*/ 657112 w 1863407"/>
              <a:gd name="connsiteY3" fmla="*/ 364210 h 401237"/>
              <a:gd name="connsiteX4" fmla="*/ 1455275 w 1863407"/>
              <a:gd name="connsiteY4" fmla="*/ 371960 h 401237"/>
              <a:gd name="connsiteX5" fmla="*/ 1803987 w 1863407"/>
              <a:gd name="connsiteY5" fmla="*/ 379709 h 401237"/>
              <a:gd name="connsiteX6" fmla="*/ 1850482 w 1863407"/>
              <a:gd name="connsiteY6" fmla="*/ 379709 h 401237"/>
              <a:gd name="connsiteX7" fmla="*/ 1858231 w 1863407"/>
              <a:gd name="connsiteY7" fmla="*/ 92990 h 401237"/>
              <a:gd name="connsiteX8" fmla="*/ 1780739 w 1863407"/>
              <a:gd name="connsiteY8" fmla="*/ 85241 h 401237"/>
              <a:gd name="connsiteX9" fmla="*/ 912834 w 1863407"/>
              <a:gd name="connsiteY9" fmla="*/ 23248 h 401237"/>
              <a:gd name="connsiteX10" fmla="*/ 145668 w 1863407"/>
              <a:gd name="connsiteY10" fmla="*/ 15498 h 401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3407" h="401237">
                <a:moveTo>
                  <a:pt x="37180" y="0"/>
                </a:moveTo>
                <a:cubicBezTo>
                  <a:pt x="32014" y="118820"/>
                  <a:pt x="26848" y="237641"/>
                  <a:pt x="29431" y="302217"/>
                </a:cubicBezTo>
                <a:cubicBezTo>
                  <a:pt x="32014" y="366793"/>
                  <a:pt x="-51935" y="377126"/>
                  <a:pt x="52678" y="387458"/>
                </a:cubicBezTo>
                <a:cubicBezTo>
                  <a:pt x="157291" y="397790"/>
                  <a:pt x="657112" y="364210"/>
                  <a:pt x="657112" y="364210"/>
                </a:cubicBezTo>
                <a:lnTo>
                  <a:pt x="1455275" y="371960"/>
                </a:lnTo>
                <a:lnTo>
                  <a:pt x="1803987" y="379709"/>
                </a:lnTo>
                <a:cubicBezTo>
                  <a:pt x="1869855" y="381000"/>
                  <a:pt x="1841441" y="427495"/>
                  <a:pt x="1850482" y="379709"/>
                </a:cubicBezTo>
                <a:cubicBezTo>
                  <a:pt x="1859523" y="331923"/>
                  <a:pt x="1869855" y="142068"/>
                  <a:pt x="1858231" y="92990"/>
                </a:cubicBezTo>
                <a:cubicBezTo>
                  <a:pt x="1846607" y="43912"/>
                  <a:pt x="1780739" y="85241"/>
                  <a:pt x="1780739" y="85241"/>
                </a:cubicBezTo>
                <a:cubicBezTo>
                  <a:pt x="1623173" y="73617"/>
                  <a:pt x="1185346" y="34872"/>
                  <a:pt x="912834" y="23248"/>
                </a:cubicBezTo>
                <a:cubicBezTo>
                  <a:pt x="640322" y="11624"/>
                  <a:pt x="392995" y="13561"/>
                  <a:pt x="145668" y="15498"/>
                </a:cubicBezTo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521EFC-A341-B349-A7A0-17657DAC5BAE}"/>
              </a:ext>
            </a:extLst>
          </p:cNvPr>
          <p:cNvSpPr txBox="1"/>
          <p:nvPr/>
        </p:nvSpPr>
        <p:spPr>
          <a:xfrm>
            <a:off x="6729277" y="4483058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hnbergHand" pitchFamily="2" charset="0"/>
              </a:rPr>
              <a:t>1 – client time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47F86D5-B34C-BF4E-9CB4-A6139FBBBCBD}"/>
              </a:ext>
            </a:extLst>
          </p:cNvPr>
          <p:cNvGrpSpPr/>
          <p:nvPr/>
        </p:nvGrpSpPr>
        <p:grpSpPr>
          <a:xfrm>
            <a:off x="6335904" y="5182095"/>
            <a:ext cx="2229290" cy="683925"/>
            <a:chOff x="8493071" y="3339885"/>
            <a:chExt cx="2229290" cy="683925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D29D5C4E-8FC3-6840-914D-B4B96A52C120}"/>
                </a:ext>
              </a:extLst>
            </p:cNvPr>
            <p:cNvSpPr/>
            <p:nvPr/>
          </p:nvSpPr>
          <p:spPr>
            <a:xfrm>
              <a:off x="8493071" y="3339885"/>
              <a:ext cx="2103933" cy="683925"/>
            </a:xfrm>
            <a:custGeom>
              <a:avLst/>
              <a:gdLst>
                <a:gd name="connsiteX0" fmla="*/ 0 w 2103933"/>
                <a:gd name="connsiteY0" fmla="*/ 7749 h 683925"/>
                <a:gd name="connsiteX1" fmla="*/ 15498 w 2103933"/>
                <a:gd name="connsiteY1" fmla="*/ 317715 h 683925"/>
                <a:gd name="connsiteX2" fmla="*/ 15498 w 2103933"/>
                <a:gd name="connsiteY2" fmla="*/ 612183 h 683925"/>
                <a:gd name="connsiteX3" fmla="*/ 15498 w 2103933"/>
                <a:gd name="connsiteY3" fmla="*/ 681925 h 683925"/>
                <a:gd name="connsiteX4" fmla="*/ 54244 w 2103933"/>
                <a:gd name="connsiteY4" fmla="*/ 666427 h 683925"/>
                <a:gd name="connsiteX5" fmla="*/ 333214 w 2103933"/>
                <a:gd name="connsiteY5" fmla="*/ 674176 h 683925"/>
                <a:gd name="connsiteX6" fmla="*/ 1921790 w 2103933"/>
                <a:gd name="connsiteY6" fmla="*/ 658678 h 683925"/>
                <a:gd name="connsiteX7" fmla="*/ 2084522 w 2103933"/>
                <a:gd name="connsiteY7" fmla="*/ 635430 h 683925"/>
                <a:gd name="connsiteX8" fmla="*/ 2061275 w 2103933"/>
                <a:gd name="connsiteY8" fmla="*/ 464949 h 683925"/>
                <a:gd name="connsiteX9" fmla="*/ 2030278 w 2103933"/>
                <a:gd name="connsiteY9" fmla="*/ 69742 h 683925"/>
                <a:gd name="connsiteX10" fmla="*/ 2007031 w 2103933"/>
                <a:gd name="connsiteY10" fmla="*/ 23247 h 683925"/>
                <a:gd name="connsiteX11" fmla="*/ 1503336 w 2103933"/>
                <a:gd name="connsiteY11" fmla="*/ 23247 h 683925"/>
                <a:gd name="connsiteX12" fmla="*/ 581187 w 2103933"/>
                <a:gd name="connsiteY12" fmla="*/ 0 h 683925"/>
                <a:gd name="connsiteX13" fmla="*/ 77492 w 2103933"/>
                <a:gd name="connsiteY13" fmla="*/ 23247 h 683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03933" h="683925">
                  <a:moveTo>
                    <a:pt x="0" y="7749"/>
                  </a:moveTo>
                  <a:cubicBezTo>
                    <a:pt x="6457" y="112362"/>
                    <a:pt x="12915" y="216976"/>
                    <a:pt x="15498" y="317715"/>
                  </a:cubicBezTo>
                  <a:cubicBezTo>
                    <a:pt x="18081" y="418454"/>
                    <a:pt x="15498" y="612183"/>
                    <a:pt x="15498" y="612183"/>
                  </a:cubicBezTo>
                  <a:cubicBezTo>
                    <a:pt x="15498" y="672885"/>
                    <a:pt x="9040" y="672884"/>
                    <a:pt x="15498" y="681925"/>
                  </a:cubicBezTo>
                  <a:cubicBezTo>
                    <a:pt x="21956" y="690966"/>
                    <a:pt x="54244" y="666427"/>
                    <a:pt x="54244" y="666427"/>
                  </a:cubicBezTo>
                  <a:lnTo>
                    <a:pt x="333214" y="674176"/>
                  </a:lnTo>
                  <a:lnTo>
                    <a:pt x="1921790" y="658678"/>
                  </a:lnTo>
                  <a:cubicBezTo>
                    <a:pt x="2213675" y="652220"/>
                    <a:pt x="2061275" y="667718"/>
                    <a:pt x="2084522" y="635430"/>
                  </a:cubicBezTo>
                  <a:cubicBezTo>
                    <a:pt x="2107770" y="603142"/>
                    <a:pt x="2070316" y="559230"/>
                    <a:pt x="2061275" y="464949"/>
                  </a:cubicBezTo>
                  <a:cubicBezTo>
                    <a:pt x="2052234" y="370668"/>
                    <a:pt x="2039319" y="143359"/>
                    <a:pt x="2030278" y="69742"/>
                  </a:cubicBezTo>
                  <a:cubicBezTo>
                    <a:pt x="2021237" y="-3875"/>
                    <a:pt x="2094855" y="30996"/>
                    <a:pt x="2007031" y="23247"/>
                  </a:cubicBezTo>
                  <a:cubicBezTo>
                    <a:pt x="1919207" y="15498"/>
                    <a:pt x="1503336" y="23247"/>
                    <a:pt x="1503336" y="23247"/>
                  </a:cubicBezTo>
                  <a:lnTo>
                    <a:pt x="581187" y="0"/>
                  </a:lnTo>
                  <a:cubicBezTo>
                    <a:pt x="343546" y="0"/>
                    <a:pt x="210519" y="11623"/>
                    <a:pt x="77492" y="23247"/>
                  </a:cubicBezTo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ECAB85C-9268-6D40-BAD7-7B035991BA4F}"/>
                </a:ext>
              </a:extLst>
            </p:cNvPr>
            <p:cNvSpPr txBox="1"/>
            <p:nvPr/>
          </p:nvSpPr>
          <p:spPr>
            <a:xfrm>
              <a:off x="8525926" y="3361184"/>
              <a:ext cx="21964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hnbergHand" pitchFamily="2" charset="0"/>
                </a:rPr>
                <a:t>1 – client time</a:t>
              </a:r>
            </a:p>
            <a:p>
              <a:r>
                <a:rPr lang="en-US" dirty="0">
                  <a:latin typeface="AhnbergHand" pitchFamily="2" charset="0"/>
                </a:rPr>
                <a:t>2 – server time</a:t>
              </a: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F90EE290-11CA-C44C-A4A6-08B0C81BA0C1}"/>
              </a:ext>
            </a:extLst>
          </p:cNvPr>
          <p:cNvSpPr txBox="1"/>
          <p:nvPr/>
        </p:nvSpPr>
        <p:spPr>
          <a:xfrm>
            <a:off x="2386739" y="6331058"/>
            <a:ext cx="3479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Client Offset = ½ ((T2-T1) + (T3-T4))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7CAED59-5419-5F45-9DE7-942926F7A662}"/>
              </a:ext>
            </a:extLst>
          </p:cNvPr>
          <p:cNvSpPr txBox="1"/>
          <p:nvPr/>
        </p:nvSpPr>
        <p:spPr>
          <a:xfrm>
            <a:off x="8676426" y="4407003"/>
            <a:ext cx="2984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T2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2A492A6-41DD-134F-83FC-5414628E7C9D}"/>
              </a:ext>
            </a:extLst>
          </p:cNvPr>
          <p:cNvSpPr txBox="1"/>
          <p:nvPr/>
        </p:nvSpPr>
        <p:spPr>
          <a:xfrm>
            <a:off x="432207" y="5569179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Client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1FE6794-B203-9D46-9F72-E5C8731E64BA}"/>
              </a:ext>
            </a:extLst>
          </p:cNvPr>
          <p:cNvSpPr txBox="1"/>
          <p:nvPr/>
        </p:nvSpPr>
        <p:spPr>
          <a:xfrm>
            <a:off x="9006024" y="5523104"/>
            <a:ext cx="785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342247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5DD7E-5D21-784C-9A18-26C83E672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NTP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6DBAD-952C-5641-BE0D-C3E9509FC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337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steady state the UDP clock packet exchange happens every 16 seconds</a:t>
            </a:r>
          </a:p>
          <a:p>
            <a:pPr lvl="1"/>
            <a:r>
              <a:rPr lang="en-US" dirty="0"/>
              <a:t>Faster clock exchanges happen when the client clock has lost </a:t>
            </a:r>
            <a:r>
              <a:rPr lang="en-US" dirty="0" err="1"/>
              <a:t>synchronisation</a:t>
            </a:r>
            <a:r>
              <a:rPr lang="en-US" dirty="0"/>
              <a:t> with the server, and it will burst 8 packets evenly spaced across a 16 second interval </a:t>
            </a:r>
          </a:p>
          <a:p>
            <a:r>
              <a:rPr lang="en-US" dirty="0"/>
              <a:t>If the local clock needs to be adjusted the client time application will use </a:t>
            </a:r>
            <a:r>
              <a:rPr lang="en-US" dirty="0" err="1"/>
              <a:t>adjtime</a:t>
            </a:r>
            <a:r>
              <a:rPr lang="en-US" dirty="0"/>
              <a:t>() to slew the local clock. Clock correction is slow – 0.5ms per second</a:t>
            </a:r>
          </a:p>
          <a:p>
            <a:pPr lvl="1"/>
            <a:r>
              <a:rPr lang="en-US" dirty="0"/>
              <a:t>Jumping the clock can fatally confuse applications, so this gentle slew is far kinder</a:t>
            </a:r>
          </a:p>
          <a:p>
            <a:r>
              <a:rPr lang="en-US" dirty="0"/>
              <a:t>NTP can normally maintain a client clock within a few hundredths of second of the server reference clock</a:t>
            </a:r>
          </a:p>
        </p:txBody>
      </p:sp>
    </p:spTree>
    <p:extLst>
      <p:ext uri="{BB962C8B-B14F-4D97-AF65-F5344CB8AC3E}">
        <p14:creationId xmlns:p14="http://schemas.microsoft.com/office/powerpoint/2010/main" val="2371673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7D02F-E7C4-BD4B-8410-386169D94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we all agree on the time?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FA594-A1A4-9D4D-9067-C0FD8901C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everything supports NTP, and there is a well structured mesh of NTP reference clock servers then every connected Internet device that runs a clock should have the same value of time</a:t>
            </a:r>
          </a:p>
          <a:p>
            <a:pPr lvl="1"/>
            <a:r>
              <a:rPr lang="en-US" dirty="0"/>
              <a:t>“same” is within a tenth of a second or less </a:t>
            </a:r>
          </a:p>
          <a:p>
            <a:endParaRPr lang="en-US" dirty="0"/>
          </a:p>
          <a:p>
            <a:r>
              <a:rPr lang="en-US" dirty="0"/>
              <a:t>But does the Internet agree on the time?</a:t>
            </a:r>
          </a:p>
        </p:txBody>
      </p:sp>
    </p:spTree>
    <p:extLst>
      <p:ext uri="{BB962C8B-B14F-4D97-AF65-F5344CB8AC3E}">
        <p14:creationId xmlns:p14="http://schemas.microsoft.com/office/powerpoint/2010/main" val="962551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AC487-7D5C-9043-865D-1272D6129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171BD-AF34-2F4E-AD17-077EA5100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 a scripted online ad to direct a client report back on the time of day on the client system</a:t>
            </a:r>
          </a:p>
          <a:p>
            <a:pPr lvl="1"/>
            <a:r>
              <a:rPr lang="en-US" dirty="0"/>
              <a:t>Use the </a:t>
            </a:r>
            <a:r>
              <a:rPr lang="en-US" dirty="0" err="1"/>
              <a:t>Javascript</a:t>
            </a:r>
            <a:r>
              <a:rPr lang="en-US" dirty="0"/>
              <a:t> </a:t>
            </a:r>
            <a:r>
              <a:rPr lang="en-US" dirty="0" err="1"/>
              <a:t>getTime</a:t>
            </a:r>
            <a:r>
              <a:rPr lang="en-US" dirty="0"/>
              <a:t>() method to get the local UTC clock value</a:t>
            </a:r>
          </a:p>
          <a:p>
            <a:pPr lvl="1"/>
            <a:r>
              <a:rPr lang="en-US" dirty="0"/>
              <a:t>Pass this value to the server as an argument to a URL fetch </a:t>
            </a:r>
            <a:r>
              <a:rPr lang="en-US" dirty="0" err="1"/>
              <a:t>operration</a:t>
            </a:r>
            <a:endParaRPr lang="en-US" dirty="0"/>
          </a:p>
          <a:p>
            <a:r>
              <a:rPr lang="en-US" dirty="0"/>
              <a:t>Use NTP-managed clock on the server to maintain a stable reference clock</a:t>
            </a:r>
          </a:p>
          <a:p>
            <a:r>
              <a:rPr lang="en-US" dirty="0"/>
              <a:t>Record the distribution of differences</a:t>
            </a:r>
          </a:p>
          <a:p>
            <a:pPr lvl="1"/>
            <a:r>
              <a:rPr lang="en-US" dirty="0"/>
              <a:t>Ignore the fine-grained differences due to local processing and network propagation time</a:t>
            </a:r>
          </a:p>
          <a:p>
            <a:pPr lvl="1"/>
            <a:r>
              <a:rPr lang="en-US" dirty="0"/>
              <a:t>Which means that we are looking at measurements of time within +/- 1 second as being equivalent</a:t>
            </a:r>
          </a:p>
        </p:txBody>
      </p:sp>
    </p:spTree>
    <p:extLst>
      <p:ext uri="{BB962C8B-B14F-4D97-AF65-F5344CB8AC3E}">
        <p14:creationId xmlns:p14="http://schemas.microsoft.com/office/powerpoint/2010/main" val="1910000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35FD0-0A07-2C4A-B787-9824DBB79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E343A-E006-CF49-9A78-B60345BE7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204" y="1825625"/>
            <a:ext cx="65742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We tested the clock of 202,460,921 clients over a 80 day period:</a:t>
            </a:r>
          </a:p>
          <a:p>
            <a:pPr lvl="1"/>
            <a:r>
              <a:rPr lang="en-US" sz="2000" dirty="0"/>
              <a:t>11% of clocks are more than 1 second fast</a:t>
            </a:r>
          </a:p>
          <a:p>
            <a:pPr lvl="1"/>
            <a:r>
              <a:rPr lang="en-US" sz="2000" dirty="0"/>
              <a:t>57% of clients are more than 1 second slow</a:t>
            </a:r>
          </a:p>
          <a:p>
            <a:pPr lvl="1"/>
            <a:r>
              <a:rPr lang="en-US" sz="2000" dirty="0"/>
              <a:t>We observed clock slew values of up to 1 year both fast and slow</a:t>
            </a:r>
          </a:p>
          <a:p>
            <a:pPr lvl="1"/>
            <a:r>
              <a:rPr lang="en-US" sz="2000" dirty="0"/>
              <a:t>92% of clients are within 120 seconds of the reference clock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FC9217-0988-2E46-BFD8-1A9D71FC5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7330" y="378443"/>
            <a:ext cx="3936734" cy="262448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509180-3A40-A14B-AB29-7F3903ACFC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5549" y="2983135"/>
            <a:ext cx="3766521" cy="2511014"/>
          </a:xfrm>
          <a:prstGeom prst="rect">
            <a:avLst/>
          </a:prstGeom>
        </p:spPr>
      </p:pic>
      <p:sp>
        <p:nvSpPr>
          <p:cNvPr id="11" name="Freeform 10">
            <a:extLst>
              <a:ext uri="{FF2B5EF4-FFF2-40B4-BE49-F238E27FC236}">
                <a16:creationId xmlns:a16="http://schemas.microsoft.com/office/drawing/2014/main" id="{4C77C7DD-2D13-D841-81B4-75D7E41072DD}"/>
              </a:ext>
            </a:extLst>
          </p:cNvPr>
          <p:cNvSpPr/>
          <p:nvPr/>
        </p:nvSpPr>
        <p:spPr>
          <a:xfrm>
            <a:off x="7195592" y="1894268"/>
            <a:ext cx="1053278" cy="980668"/>
          </a:xfrm>
          <a:custGeom>
            <a:avLst/>
            <a:gdLst>
              <a:gd name="connsiteX0" fmla="*/ 421825 w 1053278"/>
              <a:gd name="connsiteY0" fmla="*/ 647454 h 980668"/>
              <a:gd name="connsiteX1" fmla="*/ 669798 w 1053278"/>
              <a:gd name="connsiteY1" fmla="*/ 980668 h 980668"/>
              <a:gd name="connsiteX2" fmla="*/ 941018 w 1053278"/>
              <a:gd name="connsiteY2" fmla="*/ 647454 h 980668"/>
              <a:gd name="connsiteX3" fmla="*/ 987513 w 1053278"/>
              <a:gd name="connsiteY3" fmla="*/ 12024 h 980668"/>
              <a:gd name="connsiteX4" fmla="*/ 49866 w 1053278"/>
              <a:gd name="connsiteY4" fmla="*/ 259996 h 980668"/>
              <a:gd name="connsiteX5" fmla="*/ 212598 w 1053278"/>
              <a:gd name="connsiteY5" fmla="*/ 616457 h 980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3278" h="980668">
                <a:moveTo>
                  <a:pt x="421825" y="647454"/>
                </a:moveTo>
                <a:cubicBezTo>
                  <a:pt x="502545" y="814061"/>
                  <a:pt x="583266" y="980668"/>
                  <a:pt x="669798" y="980668"/>
                </a:cubicBezTo>
                <a:cubicBezTo>
                  <a:pt x="756330" y="980668"/>
                  <a:pt x="888066" y="808895"/>
                  <a:pt x="941018" y="647454"/>
                </a:cubicBezTo>
                <a:cubicBezTo>
                  <a:pt x="993970" y="486013"/>
                  <a:pt x="1136038" y="76600"/>
                  <a:pt x="987513" y="12024"/>
                </a:cubicBezTo>
                <a:cubicBezTo>
                  <a:pt x="838988" y="-52552"/>
                  <a:pt x="179019" y="159257"/>
                  <a:pt x="49866" y="259996"/>
                </a:cubicBezTo>
                <a:cubicBezTo>
                  <a:pt x="-79287" y="360735"/>
                  <a:pt x="66655" y="488596"/>
                  <a:pt x="212598" y="6164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05E5E898-77BD-5C4F-A622-C8EF637E668E}"/>
              </a:ext>
            </a:extLst>
          </p:cNvPr>
          <p:cNvSpPr/>
          <p:nvPr/>
        </p:nvSpPr>
        <p:spPr>
          <a:xfrm>
            <a:off x="10759260" y="1905626"/>
            <a:ext cx="980536" cy="892197"/>
          </a:xfrm>
          <a:custGeom>
            <a:avLst/>
            <a:gdLst>
              <a:gd name="connsiteX0" fmla="*/ 190293 w 980536"/>
              <a:gd name="connsiteY0" fmla="*/ 388123 h 892197"/>
              <a:gd name="connsiteX1" fmla="*/ 810225 w 980536"/>
              <a:gd name="connsiteY1" fmla="*/ 891818 h 892197"/>
              <a:gd name="connsiteX2" fmla="*/ 965208 w 980536"/>
              <a:gd name="connsiteY2" fmla="*/ 318381 h 892197"/>
              <a:gd name="connsiteX3" fmla="*/ 872218 w 980536"/>
              <a:gd name="connsiteY3" fmla="*/ 666 h 892197"/>
              <a:gd name="connsiteX4" fmla="*/ 58557 w 980536"/>
              <a:gd name="connsiteY4" fmla="*/ 240889 h 892197"/>
              <a:gd name="connsiteX5" fmla="*/ 128299 w 980536"/>
              <a:gd name="connsiteY5" fmla="*/ 450116 h 89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80536" h="892197">
                <a:moveTo>
                  <a:pt x="190293" y="388123"/>
                </a:moveTo>
                <a:cubicBezTo>
                  <a:pt x="435683" y="645782"/>
                  <a:pt x="681073" y="903442"/>
                  <a:pt x="810225" y="891818"/>
                </a:cubicBezTo>
                <a:cubicBezTo>
                  <a:pt x="939377" y="880194"/>
                  <a:pt x="954876" y="466906"/>
                  <a:pt x="965208" y="318381"/>
                </a:cubicBezTo>
                <a:cubicBezTo>
                  <a:pt x="975540" y="169856"/>
                  <a:pt x="1023326" y="13581"/>
                  <a:pt x="872218" y="666"/>
                </a:cubicBezTo>
                <a:cubicBezTo>
                  <a:pt x="721110" y="-12249"/>
                  <a:pt x="182543" y="165981"/>
                  <a:pt x="58557" y="240889"/>
                </a:cubicBezTo>
                <a:cubicBezTo>
                  <a:pt x="-65429" y="315797"/>
                  <a:pt x="31435" y="382956"/>
                  <a:pt x="128299" y="45011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7ABC8CBE-CE68-0A49-91BD-CCF0CDAD1982}"/>
              </a:ext>
            </a:extLst>
          </p:cNvPr>
          <p:cNvSpPr/>
          <p:nvPr/>
        </p:nvSpPr>
        <p:spPr>
          <a:xfrm>
            <a:off x="6765010" y="2632539"/>
            <a:ext cx="731078" cy="676349"/>
          </a:xfrm>
          <a:custGeom>
            <a:avLst/>
            <a:gdLst>
              <a:gd name="connsiteX0" fmla="*/ 0 w 731078"/>
              <a:gd name="connsiteY0" fmla="*/ 2071197 h 2071197"/>
              <a:gd name="connsiteX1" fmla="*/ 410705 w 731078"/>
              <a:gd name="connsiteY1" fmla="*/ 1629495 h 2071197"/>
              <a:gd name="connsiteX2" fmla="*/ 410705 w 731078"/>
              <a:gd name="connsiteY2" fmla="*/ 521366 h 2071197"/>
              <a:gd name="connsiteX3" fmla="*/ 674176 w 731078"/>
              <a:gd name="connsiteY3" fmla="*/ 33169 h 2071197"/>
              <a:gd name="connsiteX4" fmla="*/ 441702 w 731078"/>
              <a:gd name="connsiteY4" fmla="*/ 40919 h 2071197"/>
              <a:gd name="connsiteX5" fmla="*/ 689675 w 731078"/>
              <a:gd name="connsiteY5" fmla="*/ 17671 h 2071197"/>
              <a:gd name="connsiteX6" fmla="*/ 728421 w 731078"/>
              <a:gd name="connsiteY6" fmla="*/ 195902 h 207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1078" h="2071197">
                <a:moveTo>
                  <a:pt x="0" y="2071197"/>
                </a:moveTo>
                <a:cubicBezTo>
                  <a:pt x="171127" y="1979498"/>
                  <a:pt x="342254" y="1887800"/>
                  <a:pt x="410705" y="1629495"/>
                </a:cubicBezTo>
                <a:cubicBezTo>
                  <a:pt x="479156" y="1371190"/>
                  <a:pt x="366793" y="787420"/>
                  <a:pt x="410705" y="521366"/>
                </a:cubicBezTo>
                <a:cubicBezTo>
                  <a:pt x="454617" y="255312"/>
                  <a:pt x="669010" y="113244"/>
                  <a:pt x="674176" y="33169"/>
                </a:cubicBezTo>
                <a:cubicBezTo>
                  <a:pt x="679342" y="-46906"/>
                  <a:pt x="439119" y="43502"/>
                  <a:pt x="441702" y="40919"/>
                </a:cubicBezTo>
                <a:cubicBezTo>
                  <a:pt x="444285" y="38336"/>
                  <a:pt x="641889" y="-8159"/>
                  <a:pt x="689675" y="17671"/>
                </a:cubicBezTo>
                <a:cubicBezTo>
                  <a:pt x="737461" y="43501"/>
                  <a:pt x="732941" y="119701"/>
                  <a:pt x="728421" y="19590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DD756538-C9F1-3A45-B707-67BF1E657E5D}"/>
              </a:ext>
            </a:extLst>
          </p:cNvPr>
          <p:cNvSpPr/>
          <p:nvPr/>
        </p:nvSpPr>
        <p:spPr>
          <a:xfrm>
            <a:off x="6958738" y="2801781"/>
            <a:ext cx="4541003" cy="627219"/>
          </a:xfrm>
          <a:custGeom>
            <a:avLst/>
            <a:gdLst>
              <a:gd name="connsiteX0" fmla="*/ 0 w 4695986"/>
              <a:gd name="connsiteY0" fmla="*/ 1963948 h 1963948"/>
              <a:gd name="connsiteX1" fmla="*/ 534691 w 4695986"/>
              <a:gd name="connsiteY1" fmla="*/ 1646233 h 1963948"/>
              <a:gd name="connsiteX2" fmla="*/ 588936 w 4695986"/>
              <a:gd name="connsiteY2" fmla="*/ 1196782 h 1963948"/>
              <a:gd name="connsiteX3" fmla="*/ 565688 w 4695986"/>
              <a:gd name="connsiteY3" fmla="*/ 507107 h 1963948"/>
              <a:gd name="connsiteX4" fmla="*/ 1162373 w 4695986"/>
              <a:gd name="connsiteY4" fmla="*/ 228138 h 1963948"/>
              <a:gd name="connsiteX5" fmla="*/ 4006312 w 4695986"/>
              <a:gd name="connsiteY5" fmla="*/ 158395 h 1963948"/>
              <a:gd name="connsiteX6" fmla="*/ 4626244 w 4695986"/>
              <a:gd name="connsiteY6" fmla="*/ 3412 h 1963948"/>
              <a:gd name="connsiteX7" fmla="*/ 4386020 w 4695986"/>
              <a:gd name="connsiteY7" fmla="*/ 49907 h 1963948"/>
              <a:gd name="connsiteX8" fmla="*/ 4626244 w 4695986"/>
              <a:gd name="connsiteY8" fmla="*/ 34409 h 1963948"/>
              <a:gd name="connsiteX9" fmla="*/ 4695986 w 4695986"/>
              <a:gd name="connsiteY9" fmla="*/ 336626 h 1963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95986" h="1963948">
                <a:moveTo>
                  <a:pt x="0" y="1963948"/>
                </a:moveTo>
                <a:cubicBezTo>
                  <a:pt x="218267" y="1869021"/>
                  <a:pt x="436535" y="1774094"/>
                  <a:pt x="534691" y="1646233"/>
                </a:cubicBezTo>
                <a:cubicBezTo>
                  <a:pt x="632847" y="1518372"/>
                  <a:pt x="583770" y="1386636"/>
                  <a:pt x="588936" y="1196782"/>
                </a:cubicBezTo>
                <a:cubicBezTo>
                  <a:pt x="594102" y="1006928"/>
                  <a:pt x="470115" y="668548"/>
                  <a:pt x="565688" y="507107"/>
                </a:cubicBezTo>
                <a:cubicBezTo>
                  <a:pt x="661261" y="345666"/>
                  <a:pt x="588936" y="286257"/>
                  <a:pt x="1162373" y="228138"/>
                </a:cubicBezTo>
                <a:cubicBezTo>
                  <a:pt x="1735810" y="170019"/>
                  <a:pt x="3429000" y="195849"/>
                  <a:pt x="4006312" y="158395"/>
                </a:cubicBezTo>
                <a:cubicBezTo>
                  <a:pt x="4583624" y="120941"/>
                  <a:pt x="4562959" y="21493"/>
                  <a:pt x="4626244" y="3412"/>
                </a:cubicBezTo>
                <a:cubicBezTo>
                  <a:pt x="4689529" y="-14669"/>
                  <a:pt x="4386020" y="44741"/>
                  <a:pt x="4386020" y="49907"/>
                </a:cubicBezTo>
                <a:cubicBezTo>
                  <a:pt x="4386020" y="55073"/>
                  <a:pt x="4574583" y="-13378"/>
                  <a:pt x="4626244" y="34409"/>
                </a:cubicBezTo>
                <a:cubicBezTo>
                  <a:pt x="4677905" y="82196"/>
                  <a:pt x="4686945" y="209411"/>
                  <a:pt x="4695986" y="3366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64DD77A1-C639-984F-988D-245102F5AC5A}"/>
              </a:ext>
            </a:extLst>
          </p:cNvPr>
          <p:cNvSpPr/>
          <p:nvPr/>
        </p:nvSpPr>
        <p:spPr>
          <a:xfrm rot="225799">
            <a:off x="1891844" y="4535579"/>
            <a:ext cx="7990737" cy="1403763"/>
          </a:xfrm>
          <a:custGeom>
            <a:avLst/>
            <a:gdLst>
              <a:gd name="connsiteX0" fmla="*/ 29086 w 7638753"/>
              <a:gd name="connsiteY0" fmla="*/ 12301 h 1516806"/>
              <a:gd name="connsiteX1" fmla="*/ 153072 w 7638753"/>
              <a:gd name="connsiteY1" fmla="*/ 20050 h 1516806"/>
              <a:gd name="connsiteX2" fmla="*/ 2082611 w 7638753"/>
              <a:gd name="connsiteY2" fmla="*/ 438504 h 1516806"/>
              <a:gd name="connsiteX3" fmla="*/ 5298509 w 7638753"/>
              <a:gd name="connsiteY3" fmla="*/ 1484640 h 1516806"/>
              <a:gd name="connsiteX4" fmla="*/ 7173804 w 7638753"/>
              <a:gd name="connsiteY4" fmla="*/ 1213420 h 1516806"/>
              <a:gd name="connsiteX5" fmla="*/ 7476021 w 7638753"/>
              <a:gd name="connsiteY5" fmla="*/ 849210 h 1516806"/>
              <a:gd name="connsiteX6" fmla="*/ 7452774 w 7638753"/>
              <a:gd name="connsiteY6" fmla="*/ 934450 h 1516806"/>
              <a:gd name="connsiteX7" fmla="*/ 7476021 w 7638753"/>
              <a:gd name="connsiteY7" fmla="*/ 818213 h 1516806"/>
              <a:gd name="connsiteX8" fmla="*/ 7638753 w 7638753"/>
              <a:gd name="connsiteY8" fmla="*/ 934450 h 1516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8753" h="1516806">
                <a:moveTo>
                  <a:pt x="29086" y="12301"/>
                </a:moveTo>
                <a:cubicBezTo>
                  <a:pt x="-80048" y="-19342"/>
                  <a:pt x="153072" y="20050"/>
                  <a:pt x="153072" y="20050"/>
                </a:cubicBezTo>
                <a:cubicBezTo>
                  <a:pt x="495326" y="91084"/>
                  <a:pt x="1225038" y="194406"/>
                  <a:pt x="2082611" y="438504"/>
                </a:cubicBezTo>
                <a:cubicBezTo>
                  <a:pt x="2940184" y="682602"/>
                  <a:pt x="4449977" y="1355487"/>
                  <a:pt x="5298509" y="1484640"/>
                </a:cubicBezTo>
                <a:cubicBezTo>
                  <a:pt x="6147041" y="1613793"/>
                  <a:pt x="6810885" y="1319325"/>
                  <a:pt x="7173804" y="1213420"/>
                </a:cubicBezTo>
                <a:cubicBezTo>
                  <a:pt x="7536723" y="1107515"/>
                  <a:pt x="7429526" y="895705"/>
                  <a:pt x="7476021" y="849210"/>
                </a:cubicBezTo>
                <a:cubicBezTo>
                  <a:pt x="7522516" y="802715"/>
                  <a:pt x="7452774" y="939616"/>
                  <a:pt x="7452774" y="934450"/>
                </a:cubicBezTo>
                <a:cubicBezTo>
                  <a:pt x="7452774" y="929284"/>
                  <a:pt x="7445025" y="818213"/>
                  <a:pt x="7476021" y="818213"/>
                </a:cubicBezTo>
                <a:cubicBezTo>
                  <a:pt x="7507017" y="818213"/>
                  <a:pt x="7572885" y="876331"/>
                  <a:pt x="7638753" y="93445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66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8925-6F5C-8447-99D3-5059D6D7A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view of Whole of Internet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6D2EB-6EDC-EC43-94A3-86F0DBFD2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58% of visible clients run their clock with 2 seconds of UTC time</a:t>
            </a:r>
          </a:p>
          <a:p>
            <a:r>
              <a:rPr lang="en-US" dirty="0"/>
              <a:t>92% of visible clients run a clock that is within 60 seconds of UTC time</a:t>
            </a:r>
          </a:p>
          <a:p>
            <a:r>
              <a:rPr lang="en-US" dirty="0"/>
              <a:t>98% of clients are within 1 hour of UTC time</a:t>
            </a:r>
          </a:p>
        </p:txBody>
      </p:sp>
    </p:spTree>
    <p:extLst>
      <p:ext uri="{BB962C8B-B14F-4D97-AF65-F5344CB8AC3E}">
        <p14:creationId xmlns:p14="http://schemas.microsoft.com/office/powerpoint/2010/main" val="152260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43ACB-8EB9-D544-9811-A4DA090B9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Clocks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D95185-EBF7-1842-8C26-001608B12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2208" y="1068404"/>
            <a:ext cx="7081788" cy="47211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9067FE-1A4C-B943-B2F7-04587D295782}"/>
              </a:ext>
            </a:extLst>
          </p:cNvPr>
          <p:cNvSpPr txBox="1"/>
          <p:nvPr/>
        </p:nvSpPr>
        <p:spPr>
          <a:xfrm>
            <a:off x="577113" y="1925053"/>
            <a:ext cx="346509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0.05% of all clocks are ahead by more than 2 days</a:t>
            </a:r>
          </a:p>
          <a:p>
            <a:endParaRPr lang="en-US" dirty="0"/>
          </a:p>
          <a:p>
            <a:r>
              <a:rPr lang="en-US" dirty="0"/>
              <a:t>There is a clear step function in this distribution that is aligned quite precisely to whole days</a:t>
            </a:r>
          </a:p>
          <a:p>
            <a:endParaRPr lang="en-US" dirty="0"/>
          </a:p>
          <a:p>
            <a:r>
              <a:rPr lang="en-US" dirty="0"/>
              <a:t>How can a client clock maintain a stable per-second clock, yet report a time value that is off by a number of whole days?</a:t>
            </a:r>
          </a:p>
        </p:txBody>
      </p:sp>
    </p:spTree>
    <p:extLst>
      <p:ext uri="{BB962C8B-B14F-4D97-AF65-F5344CB8AC3E}">
        <p14:creationId xmlns:p14="http://schemas.microsoft.com/office/powerpoint/2010/main" val="3152160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43ACB-8EB9-D544-9811-A4DA090B9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Clocks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9067FE-1A4C-B943-B2F7-04587D295782}"/>
              </a:ext>
            </a:extLst>
          </p:cNvPr>
          <p:cNvSpPr txBox="1"/>
          <p:nvPr/>
        </p:nvSpPr>
        <p:spPr>
          <a:xfrm>
            <a:off x="577113" y="1925053"/>
            <a:ext cx="34650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0.7% of all clocks are ahead by more than 1 hour</a:t>
            </a:r>
          </a:p>
          <a:p>
            <a:endParaRPr lang="en-US" dirty="0"/>
          </a:p>
          <a:p>
            <a:r>
              <a:rPr lang="en-US" dirty="0"/>
              <a:t>As with the day distribution, there is a marked clustering of the clock offsets into units of hours, and a slightly smaller clustering into half-hours</a:t>
            </a:r>
          </a:p>
          <a:p>
            <a:endParaRPr lang="en-US" dirty="0"/>
          </a:p>
          <a:p>
            <a:r>
              <a:rPr lang="en-US" dirty="0"/>
              <a:t>Similar question: How can a client clock maintain a stable per-second clock, yet report a time value that is off by a number of whole hours?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E27BCA-6E66-F64A-9690-225BF90A8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2208" y="1123213"/>
            <a:ext cx="7786439" cy="519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487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43ACB-8EB9-D544-9811-A4DA090B9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Slow Clocks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9067FE-1A4C-B943-B2F7-04587D295782}"/>
              </a:ext>
            </a:extLst>
          </p:cNvPr>
          <p:cNvSpPr txBox="1"/>
          <p:nvPr/>
        </p:nvSpPr>
        <p:spPr>
          <a:xfrm>
            <a:off x="577113" y="1925053"/>
            <a:ext cx="34650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0.15% of all clocks lag by more than 2 days (3 x the number of fast clocks)</a:t>
            </a:r>
          </a:p>
          <a:p>
            <a:endParaRPr lang="en-US" dirty="0"/>
          </a:p>
          <a:p>
            <a:r>
              <a:rPr lang="en-US" dirty="0"/>
              <a:t>The per-day clustering is not so clear for slow clocks with a lag of  greater than 2 days.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E2CC3D-AAE9-CA48-9CBD-61E3D91CC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646" y="728162"/>
            <a:ext cx="7750968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65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43ACB-8EB9-D544-9811-A4DA090B9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Slow Clocks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9067FE-1A4C-B943-B2F7-04587D295782}"/>
              </a:ext>
            </a:extLst>
          </p:cNvPr>
          <p:cNvSpPr txBox="1"/>
          <p:nvPr/>
        </p:nvSpPr>
        <p:spPr>
          <a:xfrm>
            <a:off x="577113" y="1925053"/>
            <a:ext cx="34650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1.05% of all clocks lag by 1 hour or more</a:t>
            </a:r>
          </a:p>
          <a:p>
            <a:endParaRPr lang="en-US" dirty="0"/>
          </a:p>
          <a:p>
            <a:r>
              <a:rPr lang="en-US" dirty="0"/>
              <a:t>Here there is a marked clustering of the clock offsets into units of hours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4AA73E-736C-044D-9880-BB772C293F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9902" y="1376412"/>
            <a:ext cx="7384985" cy="492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875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E11EA-0BED-CE40-BABF-3E94C269E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0FA98-542A-D347-A952-ADE4BFD93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computers run with some kind of internal oscillator (mistakenly called a ‘clock’)</a:t>
            </a:r>
          </a:p>
          <a:p>
            <a:pPr lvl="1"/>
            <a:r>
              <a:rPr lang="en-US" dirty="0"/>
              <a:t>This clock manages the internal state changes each cycle of the central processing unit</a:t>
            </a:r>
          </a:p>
          <a:p>
            <a:pPr lvl="1"/>
            <a:r>
              <a:rPr lang="en-US" dirty="0"/>
              <a:t>Clock ‘ticks’ are fed to a digital counter</a:t>
            </a:r>
          </a:p>
          <a:p>
            <a:pPr lvl="1"/>
            <a:r>
              <a:rPr lang="en-US" dirty="0"/>
              <a:t>From this counter the computer can maintain a conventional clock and maintain the current time</a:t>
            </a:r>
          </a:p>
        </p:txBody>
      </p:sp>
    </p:spTree>
    <p:extLst>
      <p:ext uri="{BB962C8B-B14F-4D97-AF65-F5344CB8AC3E}">
        <p14:creationId xmlns:p14="http://schemas.microsoft.com/office/powerpoint/2010/main" val="34392030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FA56B-C6B9-C349-8690-2240A6A06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Clustering of Clock Slew Values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7F458C-8426-8648-8F82-940DD3880E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32934" y="1767874"/>
            <a:ext cx="6527007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22B1F4-A228-ED4F-8BA1-157FE03D3815}"/>
              </a:ext>
            </a:extLst>
          </p:cNvPr>
          <p:cNvSpPr txBox="1"/>
          <p:nvPr/>
        </p:nvSpPr>
        <p:spPr>
          <a:xfrm>
            <a:off x="413887" y="1963553"/>
            <a:ext cx="47190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 distribution of the clock slew values when the whole hours are removed</a:t>
            </a:r>
          </a:p>
          <a:p>
            <a:endParaRPr lang="en-US" dirty="0"/>
          </a:p>
          <a:p>
            <a:r>
              <a:rPr lang="en-US" dirty="0"/>
              <a:t>There is a very strong signal that when a clock has slewed from UTC time it does so in units of hours (and less so in units of half-hours)</a:t>
            </a:r>
          </a:p>
          <a:p>
            <a:endParaRPr lang="en-US" dirty="0"/>
          </a:p>
          <a:p>
            <a:r>
              <a:rPr lang="en-US" dirty="0"/>
              <a:t>NTP does not </a:t>
            </a:r>
            <a:r>
              <a:rPr lang="en-US" dirty="0" err="1"/>
              <a:t>stablilze</a:t>
            </a:r>
            <a:r>
              <a:rPr lang="en-US" dirty="0"/>
              <a:t> a local clock into a slew value of a whole number of hours, so this distribution is not an artefact of NTP.</a:t>
            </a:r>
          </a:p>
          <a:p>
            <a:endParaRPr lang="en-US" dirty="0"/>
          </a:p>
          <a:p>
            <a:r>
              <a:rPr lang="en-US" dirty="0"/>
              <a:t>What is going on here?</a:t>
            </a:r>
          </a:p>
        </p:txBody>
      </p:sp>
    </p:spTree>
    <p:extLst>
      <p:ext uri="{BB962C8B-B14F-4D97-AF65-F5344CB8AC3E}">
        <p14:creationId xmlns:p14="http://schemas.microsoft.com/office/powerpoint/2010/main" val="1272509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FA56B-C6B9-C349-8690-2240A6A06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Clustering of Clock Slew Values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7F458C-8426-8648-8F82-940DD3880E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32934" y="1767874"/>
            <a:ext cx="6527007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22B1F4-A228-ED4F-8BA1-157FE03D3815}"/>
              </a:ext>
            </a:extLst>
          </p:cNvPr>
          <p:cNvSpPr txBox="1"/>
          <p:nvPr/>
        </p:nvSpPr>
        <p:spPr>
          <a:xfrm>
            <a:off x="413887" y="1963553"/>
            <a:ext cx="47190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 distribution of the clock slew values when the whole hours are removed</a:t>
            </a:r>
          </a:p>
          <a:p>
            <a:endParaRPr lang="en-US" dirty="0"/>
          </a:p>
          <a:p>
            <a:r>
              <a:rPr lang="en-US" dirty="0"/>
              <a:t>There is a very strong signal that when a clock has slewed from UTC time it does so in units of hours (and less so in units of half-hours)</a:t>
            </a:r>
          </a:p>
          <a:p>
            <a:endParaRPr lang="en-US" dirty="0"/>
          </a:p>
          <a:p>
            <a:r>
              <a:rPr lang="en-US" dirty="0"/>
              <a:t>NTP does not </a:t>
            </a:r>
            <a:r>
              <a:rPr lang="en-US" dirty="0" err="1"/>
              <a:t>stablilze</a:t>
            </a:r>
            <a:r>
              <a:rPr lang="en-US" dirty="0"/>
              <a:t> a local clock into a slew value of a whole number of hours, so this distribution is not an artefact of NTP.</a:t>
            </a:r>
          </a:p>
          <a:p>
            <a:endParaRPr lang="en-US" dirty="0"/>
          </a:p>
          <a:p>
            <a:r>
              <a:rPr lang="en-US" dirty="0"/>
              <a:t>What is going on here?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557212-4F6A-7949-8BA0-73CACB7ADEC1}"/>
              </a:ext>
            </a:extLst>
          </p:cNvPr>
          <p:cNvSpPr txBox="1"/>
          <p:nvPr/>
        </p:nvSpPr>
        <p:spPr>
          <a:xfrm rot="20948348">
            <a:off x="800748" y="3626860"/>
            <a:ext cx="903805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Does anyone here have some idea of what causes this?</a:t>
            </a:r>
          </a:p>
        </p:txBody>
      </p:sp>
    </p:spTree>
    <p:extLst>
      <p:ext uri="{BB962C8B-B14F-4D97-AF65-F5344CB8AC3E}">
        <p14:creationId xmlns:p14="http://schemas.microsoft.com/office/powerpoint/2010/main" val="1023650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F49A54-6901-A448-AF73-D615AF04DED7}"/>
              </a:ext>
            </a:extLst>
          </p:cNvPr>
          <p:cNvSpPr txBox="1"/>
          <p:nvPr/>
        </p:nvSpPr>
        <p:spPr>
          <a:xfrm>
            <a:off x="5254659" y="2985953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hnbergHand" pitchFamily="2" charset="0"/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3753675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CF36F-2E0D-C04A-92D5-CCE855D77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Time useful?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838D9-E711-D144-8BF6-692FB8CD7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stop everything happening at once!</a:t>
            </a:r>
          </a:p>
        </p:txBody>
      </p:sp>
    </p:spTree>
    <p:extLst>
      <p:ext uri="{BB962C8B-B14F-4D97-AF65-F5344CB8AC3E}">
        <p14:creationId xmlns:p14="http://schemas.microsoft.com/office/powerpoint/2010/main" val="385210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CC45B-1AAB-5542-95A7-D91A62BB4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Time useful for a computer?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9C046-3DE8-E248-95F2-BA38DAB04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understand when things happen</a:t>
            </a:r>
          </a:p>
          <a:p>
            <a:pPr lvl="1"/>
            <a:r>
              <a:rPr lang="en-US" dirty="0"/>
              <a:t>Crontab and event scheduling to ensure that a computer performs certain tasks at precise times</a:t>
            </a:r>
          </a:p>
          <a:p>
            <a:r>
              <a:rPr lang="en-US" dirty="0"/>
              <a:t>To understand the relative age of things</a:t>
            </a:r>
          </a:p>
          <a:p>
            <a:pPr lvl="1"/>
            <a:r>
              <a:rPr lang="en-US" dirty="0"/>
              <a:t>For example, with NFS file systems its vital to understand which file is more recent</a:t>
            </a:r>
          </a:p>
          <a:p>
            <a:r>
              <a:rPr lang="en-US" dirty="0"/>
              <a:t>To understand when things are valid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905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4D584-0689-AA43-8B68-5FC00D50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Certificates and Time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48CC2AC-5621-564F-BDBB-57E19FB0E5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2301" y="1690688"/>
            <a:ext cx="5441003" cy="4986966"/>
          </a:xfrm>
        </p:spPr>
      </p:pic>
      <p:sp>
        <p:nvSpPr>
          <p:cNvPr id="10" name="Freeform 9">
            <a:extLst>
              <a:ext uri="{FF2B5EF4-FFF2-40B4-BE49-F238E27FC236}">
                <a16:creationId xmlns:a16="http://schemas.microsoft.com/office/drawing/2014/main" id="{1AFC8664-C33E-4849-8E19-C2AA3DE7F024}"/>
              </a:ext>
            </a:extLst>
          </p:cNvPr>
          <p:cNvSpPr/>
          <p:nvPr/>
        </p:nvSpPr>
        <p:spPr>
          <a:xfrm>
            <a:off x="5233855" y="3975234"/>
            <a:ext cx="2788272" cy="1780673"/>
          </a:xfrm>
          <a:custGeom>
            <a:avLst/>
            <a:gdLst>
              <a:gd name="connsiteX0" fmla="*/ 2639610 w 2788272"/>
              <a:gd name="connsiteY0" fmla="*/ 0 h 1780673"/>
              <a:gd name="connsiteX1" fmla="*/ 2514482 w 2788272"/>
              <a:gd name="connsiteY1" fmla="*/ 750770 h 1780673"/>
              <a:gd name="connsiteX2" fmla="*/ 137042 w 2788272"/>
              <a:gd name="connsiteY2" fmla="*/ 1645920 h 1780673"/>
              <a:gd name="connsiteX3" fmla="*/ 262170 w 2788272"/>
              <a:gd name="connsiteY3" fmla="*/ 1405288 h 1780673"/>
              <a:gd name="connsiteX4" fmla="*/ 40789 w 2788272"/>
              <a:gd name="connsiteY4" fmla="*/ 1665170 h 1780673"/>
              <a:gd name="connsiteX5" fmla="*/ 271796 w 2788272"/>
              <a:gd name="connsiteY5" fmla="*/ 1780673 h 1780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88272" h="1780673">
                <a:moveTo>
                  <a:pt x="2639610" y="0"/>
                </a:moveTo>
                <a:cubicBezTo>
                  <a:pt x="2785593" y="238225"/>
                  <a:pt x="2931577" y="476450"/>
                  <a:pt x="2514482" y="750770"/>
                </a:cubicBezTo>
                <a:cubicBezTo>
                  <a:pt x="2097387" y="1025090"/>
                  <a:pt x="512427" y="1536834"/>
                  <a:pt x="137042" y="1645920"/>
                </a:cubicBezTo>
                <a:cubicBezTo>
                  <a:pt x="-238343" y="1755006"/>
                  <a:pt x="278212" y="1402080"/>
                  <a:pt x="262170" y="1405288"/>
                </a:cubicBezTo>
                <a:cubicBezTo>
                  <a:pt x="246128" y="1408496"/>
                  <a:pt x="39185" y="1602606"/>
                  <a:pt x="40789" y="1665170"/>
                </a:cubicBezTo>
                <a:cubicBezTo>
                  <a:pt x="42393" y="1727734"/>
                  <a:pt x="157094" y="1754203"/>
                  <a:pt x="271796" y="178067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A2ED42-461C-DD4C-B926-F8AFB5995C28}"/>
              </a:ext>
            </a:extLst>
          </p:cNvPr>
          <p:cNvSpPr txBox="1"/>
          <p:nvPr/>
        </p:nvSpPr>
        <p:spPr>
          <a:xfrm>
            <a:off x="7299702" y="2176324"/>
            <a:ext cx="38900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These security credentials are only usable in a defined window of time</a:t>
            </a:r>
          </a:p>
          <a:p>
            <a:endParaRPr lang="en-US" dirty="0"/>
          </a:p>
          <a:p>
            <a:r>
              <a:rPr lang="en-US" dirty="0"/>
              <a:t>The computer’s local clock is compared to these dates to determine whether to trust this certificate or not</a:t>
            </a:r>
          </a:p>
        </p:txBody>
      </p:sp>
    </p:spTree>
    <p:extLst>
      <p:ext uri="{BB962C8B-B14F-4D97-AF65-F5344CB8AC3E}">
        <p14:creationId xmlns:p14="http://schemas.microsoft.com/office/powerpoint/2010/main" val="198794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1673A-ED97-B641-979A-37A1597A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we need to keep “time”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21749-139B-AC4B-AD64-534E5D041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this can be challenging</a:t>
            </a:r>
          </a:p>
          <a:p>
            <a:r>
              <a:rPr lang="en-US" dirty="0"/>
              <a:t>Computer clocks are based on quartz Crystal oscillation</a:t>
            </a:r>
          </a:p>
          <a:p>
            <a:pPr lvl="1"/>
            <a:r>
              <a:rPr lang="en-US" dirty="0"/>
              <a:t>Quartz crystal oscillation is only stable if the temperature and excitation voltage are kept stable. Changes in temperature or voltage will cause oscillation changes</a:t>
            </a:r>
          </a:p>
          <a:p>
            <a:r>
              <a:rPr lang="en-US" dirty="0"/>
              <a:t>Computer time of day clocks rely on counting ticks in a register</a:t>
            </a:r>
          </a:p>
          <a:p>
            <a:pPr lvl="1"/>
            <a:r>
              <a:rPr lang="en-US" dirty="0"/>
              <a:t>Which is performed by software running in the processor at an elevated interrupt level</a:t>
            </a:r>
          </a:p>
          <a:p>
            <a:pPr lvl="1"/>
            <a:r>
              <a:rPr lang="en-US" dirty="0"/>
              <a:t>If the processor runs for extended times at an even higher interrupt level then clock ticks can be ‘lost’ </a:t>
            </a:r>
          </a:p>
        </p:txBody>
      </p:sp>
    </p:spTree>
    <p:extLst>
      <p:ext uri="{BB962C8B-B14F-4D97-AF65-F5344CB8AC3E}">
        <p14:creationId xmlns:p14="http://schemas.microsoft.com/office/powerpoint/2010/main" val="4037212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6AF0E-CB08-024B-BF15-61E3075EF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we need to keep “time”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4C46B-D578-B146-A7F4-4B5DECBAE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actually want to keep </a:t>
            </a:r>
            <a:r>
              <a:rPr lang="en-US" b="1" dirty="0"/>
              <a:t>accurate</a:t>
            </a:r>
            <a:r>
              <a:rPr lang="en-US" dirty="0"/>
              <a:t> and </a:t>
            </a:r>
            <a:r>
              <a:rPr lang="en-US" b="1" dirty="0"/>
              <a:t>stable</a:t>
            </a:r>
            <a:r>
              <a:rPr lang="en-US" dirty="0"/>
              <a:t> time</a:t>
            </a:r>
          </a:p>
          <a:p>
            <a:pPr lvl="1"/>
            <a:r>
              <a:rPr lang="en-US" b="1" dirty="0"/>
              <a:t>Accurate</a:t>
            </a:r>
            <a:r>
              <a:rPr lang="en-US" dirty="0"/>
              <a:t> in that every reference timekeeper keeps the same time</a:t>
            </a:r>
          </a:p>
          <a:p>
            <a:pPr marL="914400" lvl="2" indent="0">
              <a:buNone/>
            </a:pPr>
            <a:r>
              <a:rPr lang="en-US" dirty="0"/>
              <a:t>(modulo the spacetime stretch factors of relativity)</a:t>
            </a:r>
          </a:p>
          <a:p>
            <a:pPr lvl="1"/>
            <a:r>
              <a:rPr lang="en-US" b="1" dirty="0"/>
              <a:t>Stable</a:t>
            </a:r>
            <a:r>
              <a:rPr lang="en-US" dirty="0"/>
              <a:t> in that the duration of each measured interval is exactly the same</a:t>
            </a:r>
          </a:p>
          <a:p>
            <a:r>
              <a:rPr lang="en-US" dirty="0"/>
              <a:t>We need to synchronize the internal computer clock to a reference time</a:t>
            </a:r>
          </a:p>
        </p:txBody>
      </p:sp>
    </p:spTree>
    <p:extLst>
      <p:ext uri="{BB962C8B-B14F-4D97-AF65-F5344CB8AC3E}">
        <p14:creationId xmlns:p14="http://schemas.microsoft.com/office/powerpoint/2010/main" val="3087854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1673A-ED97-B641-979A-37A1597A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reference “time”?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21749-139B-AC4B-AD64-534E5D041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all know that time is divided into days, where a ‘day’ is defined as the duration between successive events when the sun is at precisely the same elevation in the sky</a:t>
            </a:r>
          </a:p>
          <a:p>
            <a:pPr lvl="1"/>
            <a:r>
              <a:rPr lang="en-US" dirty="0"/>
              <a:t>But we don’t do this any more because the earth and the sun are poor timekeepers</a:t>
            </a:r>
          </a:p>
          <a:p>
            <a:r>
              <a:rPr lang="en-US" dirty="0"/>
              <a:t>We turned to distant quasars as the reference point</a:t>
            </a:r>
          </a:p>
          <a:p>
            <a:pPr lvl="1"/>
            <a:r>
              <a:rPr lang="en-US" dirty="0"/>
              <a:t>But we don’t do this any more because we needed even greater precision</a:t>
            </a:r>
          </a:p>
          <a:p>
            <a:r>
              <a:rPr lang="en-US" dirty="0"/>
              <a:t>We turned to nuclear physics</a:t>
            </a:r>
          </a:p>
          <a:p>
            <a:pPr lvl="1"/>
            <a:r>
              <a:rPr lang="en-US" dirty="0"/>
              <a:t>Time is defined using </a:t>
            </a:r>
            <a:r>
              <a:rPr lang="en-AU" dirty="0" err="1"/>
              <a:t>Système</a:t>
            </a:r>
            <a:r>
              <a:rPr lang="en-AU" dirty="0"/>
              <a:t> International (SI) </a:t>
            </a:r>
            <a:r>
              <a:rPr lang="en-US" dirty="0"/>
              <a:t>seconds, defined as the duration of </a:t>
            </a:r>
            <a:r>
              <a:rPr lang="en-AU" dirty="0"/>
              <a:t>9,192,631,770 periods of the radiation emitted by a caesium-133 atom in the transition between the two hyperfine levels of its ground state at a temperature of 0K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195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D2671-9917-A14E-8B4A-1C35A64F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Distributing Accurate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53B03-204E-284A-8BD7-1F85EB594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computer runs their own Cesium Clock or runs a GPS receiver to maintain accurate time</a:t>
            </a:r>
          </a:p>
          <a:p>
            <a:pPr lvl="1"/>
            <a:r>
              <a:rPr lang="en-US" dirty="0"/>
              <a:t>But some folk do</a:t>
            </a:r>
          </a:p>
          <a:p>
            <a:r>
              <a:rPr lang="en-US" dirty="0"/>
              <a:t>So what we would like is a way to take this set of highly accurate reference time sources and provide a mechanism for others to synchronize their local clock against a reference source </a:t>
            </a:r>
          </a:p>
          <a:p>
            <a:r>
              <a:rPr lang="en-US" dirty="0"/>
              <a:t>On the Internet we use the Network Time Protocol (NTP) to perform this time synchronization function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878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1370</Words>
  <Application>Microsoft Macintosh PowerPoint</Application>
  <PresentationFormat>Widescreen</PresentationFormat>
  <Paragraphs>131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AhnbergHand</vt:lpstr>
      <vt:lpstr>Arial</vt:lpstr>
      <vt:lpstr>Calibri</vt:lpstr>
      <vt:lpstr>Calibri Light</vt:lpstr>
      <vt:lpstr>Office Theme</vt:lpstr>
      <vt:lpstr>What’s the Time?</vt:lpstr>
      <vt:lpstr>Background</vt:lpstr>
      <vt:lpstr>Why is Time useful?</vt:lpstr>
      <vt:lpstr>Why is Time useful for a computer?</vt:lpstr>
      <vt:lpstr>Security Certificates and Time</vt:lpstr>
      <vt:lpstr>So we need to keep “time”</vt:lpstr>
      <vt:lpstr>So we need to keep “time”</vt:lpstr>
      <vt:lpstr>What is reference “time”?</vt:lpstr>
      <vt:lpstr>Distributing Accurate Time</vt:lpstr>
      <vt:lpstr>NTP Operation</vt:lpstr>
      <vt:lpstr>NTP Operation</vt:lpstr>
      <vt:lpstr>So we all agree on the time?</vt:lpstr>
      <vt:lpstr>The Experiment</vt:lpstr>
      <vt:lpstr>Results</vt:lpstr>
      <vt:lpstr>A view of Whole of Internet Time</vt:lpstr>
      <vt:lpstr>Fast Clocks</vt:lpstr>
      <vt:lpstr>Fast Clocks</vt:lpstr>
      <vt:lpstr>Slow Clocks</vt:lpstr>
      <vt:lpstr>Slow Clocks</vt:lpstr>
      <vt:lpstr>Clustering of Clock Slew Values</vt:lpstr>
      <vt:lpstr>Clustering of Clock Slew Values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the Time</dc:title>
  <dc:creator>Geoff Huston</dc:creator>
  <cp:lastModifiedBy>Geoff Huston</cp:lastModifiedBy>
  <cp:revision>24</cp:revision>
  <dcterms:created xsi:type="dcterms:W3CDTF">2018-11-27T23:57:41Z</dcterms:created>
  <dcterms:modified xsi:type="dcterms:W3CDTF">2019-01-10T03:42:23Z</dcterms:modified>
</cp:coreProperties>
</file>